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5"/>
  </p:notesMasterIdLst>
  <p:sldIdLst>
    <p:sldId id="291" r:id="rId2"/>
    <p:sldId id="288" r:id="rId3"/>
    <p:sldId id="293" r:id="rId4"/>
    <p:sldId id="2147482533" r:id="rId5"/>
    <p:sldId id="2147482532" r:id="rId6"/>
    <p:sldId id="2147482531" r:id="rId7"/>
    <p:sldId id="294" r:id="rId8"/>
    <p:sldId id="295" r:id="rId9"/>
    <p:sldId id="296" r:id="rId10"/>
    <p:sldId id="297" r:id="rId11"/>
    <p:sldId id="298" r:id="rId12"/>
    <p:sldId id="299" r:id="rId13"/>
    <p:sldId id="257" r:id="rId14"/>
    <p:sldId id="2147482509" r:id="rId15"/>
    <p:sldId id="2147482510" r:id="rId16"/>
    <p:sldId id="266" r:id="rId17"/>
    <p:sldId id="2147379363" r:id="rId18"/>
    <p:sldId id="267" r:id="rId19"/>
    <p:sldId id="2147482534" r:id="rId20"/>
    <p:sldId id="2147482535" r:id="rId21"/>
    <p:sldId id="2147482537" r:id="rId22"/>
    <p:sldId id="292" r:id="rId23"/>
    <p:sldId id="300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29C92D-0EB3-32E9-B4DD-5847E44339EE}" name="Mészáros Virág" initials="VM" userId="S::virag.meszaros@humda.hu::9ad706d7-c427-4d3e-a6a1-8604fe937e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B9D9"/>
    <a:srgbClr val="242943"/>
    <a:srgbClr val="1C2442"/>
    <a:srgbClr val="3C3C3B"/>
    <a:srgbClr val="868686"/>
    <a:srgbClr val="00ACCA"/>
    <a:srgbClr val="414042"/>
    <a:srgbClr val="07B9D9"/>
    <a:srgbClr val="13D3D9"/>
    <a:srgbClr val="50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CE53F-C6D0-4AE0-BE0C-6F4F054B06BC}" v="66" dt="2024-04-05T07:36:30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ötét stílu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Világos stílus 2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5" autoAdjust="0"/>
    <p:restoredTop sz="96309"/>
  </p:normalViewPr>
  <p:slideViewPr>
    <p:cSldViewPr snapToGrid="0" snapToObjects="1">
      <p:cViewPr varScale="1">
        <p:scale>
          <a:sx n="202" d="100"/>
          <a:sy n="202" d="100"/>
        </p:scale>
        <p:origin x="126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90183E-078D-4C01-9E5F-2AA6A9F82AB6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5A5B94DD-4063-476D-B7B0-46733B39E804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u-HU" b="1" dirty="0">
              <a:solidFill>
                <a:srgbClr val="2027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rPr>
            <a:t>Zöld mobilitás fejlesztése</a:t>
          </a:r>
          <a:endParaRPr lang="hu-HU" dirty="0">
            <a:solidFill>
              <a:srgbClr val="202759"/>
            </a:solidFill>
          </a:endParaRPr>
        </a:p>
      </dgm:t>
    </dgm:pt>
    <dgm:pt modelId="{871C1F7D-9C05-4807-A0C8-4E2B3C98E4E7}" type="parTrans" cxnId="{525347DA-DE2C-4B9A-AFF3-0D11C10AC642}">
      <dgm:prSet/>
      <dgm:spPr/>
      <dgm:t>
        <a:bodyPr/>
        <a:lstStyle/>
        <a:p>
          <a:endParaRPr lang="hu-HU"/>
        </a:p>
      </dgm:t>
    </dgm:pt>
    <dgm:pt modelId="{C44E67B3-394F-4D6F-B4D3-80B35118B959}" type="sibTrans" cxnId="{525347DA-DE2C-4B9A-AFF3-0D11C10AC642}">
      <dgm:prSet/>
      <dgm:spPr/>
      <dgm:t>
        <a:bodyPr/>
        <a:lstStyle/>
        <a:p>
          <a:endParaRPr lang="hu-HU"/>
        </a:p>
      </dgm:t>
    </dgm:pt>
    <dgm:pt modelId="{6C93CBE6-F3F7-4315-8753-CA4CD7D53C0D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hu-HU" b="1" dirty="0">
              <a:solidFill>
                <a:srgbClr val="2027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rPr>
            <a:t>Hidrogén gazdaság fejlesztése</a:t>
          </a:r>
          <a:endParaRPr lang="hu-HU" dirty="0">
            <a:solidFill>
              <a:srgbClr val="202759"/>
            </a:solidFill>
          </a:endParaRPr>
        </a:p>
      </dgm:t>
    </dgm:pt>
    <dgm:pt modelId="{C0674030-53A9-4795-84DA-42F3E970CC6A}" type="parTrans" cxnId="{F21284D9-E7DD-4E1D-A112-1C86771A00FB}">
      <dgm:prSet/>
      <dgm:spPr/>
      <dgm:t>
        <a:bodyPr/>
        <a:lstStyle/>
        <a:p>
          <a:endParaRPr lang="hu-HU"/>
        </a:p>
      </dgm:t>
    </dgm:pt>
    <dgm:pt modelId="{F66E4579-F3AA-4FA0-829F-91D5DABB0D78}" type="sibTrans" cxnId="{F21284D9-E7DD-4E1D-A112-1C86771A00FB}">
      <dgm:prSet/>
      <dgm:spPr/>
      <dgm:t>
        <a:bodyPr/>
        <a:lstStyle/>
        <a:p>
          <a:endParaRPr lang="hu-HU"/>
        </a:p>
      </dgm:t>
    </dgm:pt>
    <dgm:pt modelId="{FEA751E0-515E-48CD-9D28-F0709EE0CE7F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hu-HU" dirty="0">
              <a:solidFill>
                <a:srgbClr val="202759"/>
              </a:solidFill>
              <a:sym typeface="Arial"/>
            </a:rPr>
            <a:t>A </a:t>
          </a:r>
          <a:r>
            <a:rPr lang="hu-HU" b="1" dirty="0">
              <a:solidFill>
                <a:srgbClr val="202759"/>
              </a:solidFill>
              <a:sym typeface="Arial"/>
            </a:rPr>
            <a:t>Nemzeti Hidrogén Stratégia </a:t>
          </a:r>
          <a:r>
            <a:rPr lang="hu-HU" dirty="0">
              <a:solidFill>
                <a:srgbClr val="202759"/>
              </a:solidFill>
              <a:sym typeface="Arial"/>
            </a:rPr>
            <a:t>2030 végrehajtásának támogatása</a:t>
          </a:r>
          <a:endParaRPr lang="hu-HU" dirty="0">
            <a:solidFill>
              <a:srgbClr val="202759"/>
            </a:solidFill>
          </a:endParaRPr>
        </a:p>
      </dgm:t>
    </dgm:pt>
    <dgm:pt modelId="{96311E96-F38E-41A2-A61A-A652C440FF5B}" type="parTrans" cxnId="{3CDE6040-81D2-4596-86ED-0231EC5D991F}">
      <dgm:prSet/>
      <dgm:spPr/>
      <dgm:t>
        <a:bodyPr/>
        <a:lstStyle/>
        <a:p>
          <a:endParaRPr lang="hu-HU"/>
        </a:p>
      </dgm:t>
    </dgm:pt>
    <dgm:pt modelId="{9301DDF2-D664-4F31-95E6-C1FF481CF412}" type="sibTrans" cxnId="{3CDE6040-81D2-4596-86ED-0231EC5D991F}">
      <dgm:prSet/>
      <dgm:spPr/>
      <dgm:t>
        <a:bodyPr/>
        <a:lstStyle/>
        <a:p>
          <a:endParaRPr lang="hu-HU"/>
        </a:p>
      </dgm:t>
    </dgm:pt>
    <dgm:pt modelId="{0271EF7D-FED7-4776-B89D-59B19ABD2E4B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hu-HU" b="1" dirty="0">
              <a:solidFill>
                <a:srgbClr val="202759"/>
              </a:solidFill>
            </a:rPr>
            <a:t>Adatgyűjtés és elemzés</a:t>
          </a:r>
          <a:endParaRPr lang="hu-HU" dirty="0">
            <a:solidFill>
              <a:srgbClr val="202759"/>
            </a:solidFill>
          </a:endParaRPr>
        </a:p>
      </dgm:t>
    </dgm:pt>
    <dgm:pt modelId="{81C598C4-18D7-4339-8127-03DEFD3FDF4F}" type="parTrans" cxnId="{2538D004-6127-4046-AF27-1B3F0402793E}">
      <dgm:prSet/>
      <dgm:spPr/>
      <dgm:t>
        <a:bodyPr/>
        <a:lstStyle/>
        <a:p>
          <a:endParaRPr lang="hu-HU"/>
        </a:p>
      </dgm:t>
    </dgm:pt>
    <dgm:pt modelId="{B32D0D59-AF9A-472C-ADDC-CEAE7D638C75}" type="sibTrans" cxnId="{2538D004-6127-4046-AF27-1B3F0402793E}">
      <dgm:prSet/>
      <dgm:spPr/>
      <dgm:t>
        <a:bodyPr/>
        <a:lstStyle/>
        <a:p>
          <a:endParaRPr lang="hu-HU"/>
        </a:p>
      </dgm:t>
    </dgm:pt>
    <dgm:pt modelId="{21942B03-DADA-4519-A133-7141C57CFF06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u-HU" b="1" dirty="0">
              <a:solidFill>
                <a:srgbClr val="202759"/>
              </a:solidFill>
            </a:rPr>
            <a:t>Zéró emissziós tömegközlekedés </a:t>
          </a:r>
          <a:r>
            <a:rPr lang="hu-HU" dirty="0">
              <a:solidFill>
                <a:srgbClr val="202759"/>
              </a:solidFill>
            </a:rPr>
            <a:t>ösztönzése</a:t>
          </a:r>
          <a:endParaRPr lang="hu-HU" b="1" dirty="0">
            <a:solidFill>
              <a:srgbClr val="202759"/>
            </a:solidFill>
          </a:endParaRPr>
        </a:p>
      </dgm:t>
    </dgm:pt>
    <dgm:pt modelId="{DBCB110D-BEB0-49A8-B087-5687FE4AB04D}" type="parTrans" cxnId="{84437143-2D6A-456D-813A-24C292C6D156}">
      <dgm:prSet/>
      <dgm:spPr/>
      <dgm:t>
        <a:bodyPr/>
        <a:lstStyle/>
        <a:p>
          <a:endParaRPr lang="hu-HU"/>
        </a:p>
      </dgm:t>
    </dgm:pt>
    <dgm:pt modelId="{B1128B49-AC1D-4147-8910-0781FB05759E}" type="sibTrans" cxnId="{84437143-2D6A-456D-813A-24C292C6D156}">
      <dgm:prSet/>
      <dgm:spPr/>
      <dgm:t>
        <a:bodyPr/>
        <a:lstStyle/>
        <a:p>
          <a:endParaRPr lang="hu-HU"/>
        </a:p>
      </dgm:t>
    </dgm:pt>
    <dgm:pt modelId="{228AF78A-B889-4CB7-9A96-EF1893680414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u-HU" dirty="0">
              <a:solidFill>
                <a:srgbClr val="202759"/>
              </a:solidFill>
              <a:sym typeface="Arial"/>
            </a:rPr>
            <a:t>A lakossági és üzleti </a:t>
          </a:r>
          <a:r>
            <a:rPr lang="hu-HU" b="1" dirty="0">
              <a:solidFill>
                <a:srgbClr val="202759"/>
              </a:solidFill>
              <a:sym typeface="Arial"/>
            </a:rPr>
            <a:t>elektromobilitás </a:t>
          </a:r>
          <a:r>
            <a:rPr lang="hu-HU" dirty="0">
              <a:solidFill>
                <a:srgbClr val="202759"/>
              </a:solidFill>
              <a:sym typeface="Arial"/>
            </a:rPr>
            <a:t>fejlesztése</a:t>
          </a:r>
          <a:endParaRPr lang="hu-HU" b="1" dirty="0">
            <a:solidFill>
              <a:srgbClr val="202759"/>
            </a:solidFill>
          </a:endParaRPr>
        </a:p>
      </dgm:t>
    </dgm:pt>
    <dgm:pt modelId="{695FD226-7B5C-4D0F-B306-D67F2BB577D1}" type="parTrans" cxnId="{5A6D5B9E-8EE6-4371-9007-0A14F2707F93}">
      <dgm:prSet/>
      <dgm:spPr/>
      <dgm:t>
        <a:bodyPr/>
        <a:lstStyle/>
        <a:p>
          <a:endParaRPr lang="hu-HU"/>
        </a:p>
      </dgm:t>
    </dgm:pt>
    <dgm:pt modelId="{AD07599F-A7BF-4FD8-9D1B-2E8A10A86313}" type="sibTrans" cxnId="{5A6D5B9E-8EE6-4371-9007-0A14F2707F93}">
      <dgm:prSet/>
      <dgm:spPr/>
      <dgm:t>
        <a:bodyPr/>
        <a:lstStyle/>
        <a:p>
          <a:endParaRPr lang="hu-HU"/>
        </a:p>
      </dgm:t>
    </dgm:pt>
    <dgm:pt modelId="{333B7FB4-55E9-4339-A7DC-AC0A1FA173F9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u-HU" b="1" dirty="0">
              <a:solidFill>
                <a:srgbClr val="202759"/>
              </a:solidFill>
            </a:rPr>
            <a:t>Szemléletformálás</a:t>
          </a:r>
        </a:p>
      </dgm:t>
    </dgm:pt>
    <dgm:pt modelId="{FC40959D-0B84-4744-8EE9-FD324BC71E15}" type="sibTrans" cxnId="{5F7C323B-A804-4728-8900-E6AE658DD3D7}">
      <dgm:prSet/>
      <dgm:spPr/>
      <dgm:t>
        <a:bodyPr/>
        <a:lstStyle/>
        <a:p>
          <a:endParaRPr lang="hu-HU"/>
        </a:p>
      </dgm:t>
    </dgm:pt>
    <dgm:pt modelId="{EDC873C0-C74A-41E3-89C5-4F0E2EAD0018}" type="parTrans" cxnId="{5F7C323B-A804-4728-8900-E6AE658DD3D7}">
      <dgm:prSet/>
      <dgm:spPr/>
      <dgm:t>
        <a:bodyPr/>
        <a:lstStyle/>
        <a:p>
          <a:endParaRPr lang="hu-HU"/>
        </a:p>
      </dgm:t>
    </dgm:pt>
    <dgm:pt modelId="{4574F328-5A8C-4DE3-866C-F9A6B1EA0606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u-HU" b="1" dirty="0">
              <a:solidFill>
                <a:srgbClr val="202759"/>
              </a:solidFill>
            </a:rPr>
            <a:t>Energiagazdálkodási </a:t>
          </a:r>
          <a:r>
            <a:rPr lang="hu-HU" dirty="0">
              <a:solidFill>
                <a:srgbClr val="202759"/>
              </a:solidFill>
            </a:rPr>
            <a:t>fejlesztések</a:t>
          </a:r>
          <a:endParaRPr lang="hu-HU" b="1" dirty="0">
            <a:solidFill>
              <a:srgbClr val="202759"/>
            </a:solidFill>
          </a:endParaRPr>
        </a:p>
      </dgm:t>
    </dgm:pt>
    <dgm:pt modelId="{E478E6D7-7A53-4F50-A927-17764D026543}" type="parTrans" cxnId="{296D43DF-977F-4663-B025-442A1A745AD2}">
      <dgm:prSet/>
      <dgm:spPr/>
      <dgm:t>
        <a:bodyPr/>
        <a:lstStyle/>
        <a:p>
          <a:endParaRPr lang="hu-HU"/>
        </a:p>
      </dgm:t>
    </dgm:pt>
    <dgm:pt modelId="{1F28E736-7198-4774-B0B4-CDCF84353D93}" type="sibTrans" cxnId="{296D43DF-977F-4663-B025-442A1A745AD2}">
      <dgm:prSet/>
      <dgm:spPr/>
      <dgm:t>
        <a:bodyPr/>
        <a:lstStyle/>
        <a:p>
          <a:endParaRPr lang="hu-HU"/>
        </a:p>
      </dgm:t>
    </dgm:pt>
    <dgm:pt modelId="{9453DD28-5BF7-4357-A2E9-524DDE768019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hu-HU" dirty="0">
            <a:solidFill>
              <a:srgbClr val="202759"/>
            </a:solidFill>
          </a:endParaRPr>
        </a:p>
      </dgm:t>
    </dgm:pt>
    <dgm:pt modelId="{B2F01D04-B8E3-4F7B-8DF8-706396E1C0E9}" type="parTrans" cxnId="{B4C73AD9-3542-4488-B7A9-3BCF6F9F8E73}">
      <dgm:prSet/>
      <dgm:spPr/>
      <dgm:t>
        <a:bodyPr/>
        <a:lstStyle/>
        <a:p>
          <a:endParaRPr lang="hu-HU"/>
        </a:p>
      </dgm:t>
    </dgm:pt>
    <dgm:pt modelId="{44AF9F39-F6A9-4C4B-ABED-E3D11613823B}" type="sibTrans" cxnId="{B4C73AD9-3542-4488-B7A9-3BCF6F9F8E73}">
      <dgm:prSet/>
      <dgm:spPr/>
      <dgm:t>
        <a:bodyPr/>
        <a:lstStyle/>
        <a:p>
          <a:endParaRPr lang="hu-HU"/>
        </a:p>
      </dgm:t>
    </dgm:pt>
    <dgm:pt modelId="{2A23B375-EA4A-407F-9CF1-AC694031E2E3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hu-HU" b="1" dirty="0">
              <a:solidFill>
                <a:srgbClr val="202759"/>
              </a:solidFill>
            </a:rPr>
            <a:t>Képzési beavatkozási pontok azonosítása</a:t>
          </a:r>
        </a:p>
      </dgm:t>
    </dgm:pt>
    <dgm:pt modelId="{4CFBA86C-2DD9-4B1D-AE56-5536D8F2C7B7}" type="parTrans" cxnId="{5F23D27E-8F2C-4BD9-83F7-A0D95D1239E5}">
      <dgm:prSet/>
      <dgm:spPr/>
      <dgm:t>
        <a:bodyPr/>
        <a:lstStyle/>
        <a:p>
          <a:endParaRPr lang="hu-HU"/>
        </a:p>
      </dgm:t>
    </dgm:pt>
    <dgm:pt modelId="{0E7639B6-138A-4462-843B-63D1EFB32FAD}" type="sibTrans" cxnId="{5F23D27E-8F2C-4BD9-83F7-A0D95D1239E5}">
      <dgm:prSet/>
      <dgm:spPr/>
      <dgm:t>
        <a:bodyPr/>
        <a:lstStyle/>
        <a:p>
          <a:endParaRPr lang="hu-HU"/>
        </a:p>
      </dgm:t>
    </dgm:pt>
    <dgm:pt modelId="{8FB51C85-7DC3-4C3C-A4C5-2D552ECF2333}">
      <dgm:prSet phldrT="[Szöveg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hu-HU" b="1" dirty="0" err="1">
              <a:solidFill>
                <a:srgbClr val="202759"/>
              </a:solidFill>
            </a:rPr>
            <a:t>Disszemináció</a:t>
          </a:r>
          <a:r>
            <a:rPr lang="hu-HU" b="1" dirty="0">
              <a:solidFill>
                <a:srgbClr val="202759"/>
              </a:solidFill>
            </a:rPr>
            <a:t>, szemléletformálás</a:t>
          </a:r>
        </a:p>
      </dgm:t>
    </dgm:pt>
    <dgm:pt modelId="{0B2D1FB7-3D38-4CDB-9A43-4FDF4FBA8022}" type="parTrans" cxnId="{31FCE595-2632-43FD-B0FB-20C38728D7E0}">
      <dgm:prSet/>
      <dgm:spPr/>
      <dgm:t>
        <a:bodyPr/>
        <a:lstStyle/>
        <a:p>
          <a:endParaRPr lang="hu-HU"/>
        </a:p>
      </dgm:t>
    </dgm:pt>
    <dgm:pt modelId="{E637B01D-374D-43F4-AB9F-F5F1A1005067}" type="sibTrans" cxnId="{31FCE595-2632-43FD-B0FB-20C38728D7E0}">
      <dgm:prSet/>
      <dgm:spPr/>
      <dgm:t>
        <a:bodyPr/>
        <a:lstStyle/>
        <a:p>
          <a:endParaRPr lang="hu-HU"/>
        </a:p>
      </dgm:t>
    </dgm:pt>
    <dgm:pt modelId="{C470EBA8-290C-46C2-B343-00B5CBA9D762}" type="pres">
      <dgm:prSet presAssocID="{5490183E-078D-4C01-9E5F-2AA6A9F82AB6}" presName="linear" presStyleCnt="0">
        <dgm:presLayoutVars>
          <dgm:dir/>
          <dgm:resizeHandles val="exact"/>
        </dgm:presLayoutVars>
      </dgm:prSet>
      <dgm:spPr/>
    </dgm:pt>
    <dgm:pt modelId="{6BCA8501-6D8B-4E8E-BF6F-1D90362E69A0}" type="pres">
      <dgm:prSet presAssocID="{5A5B94DD-4063-476D-B7B0-46733B39E804}" presName="comp" presStyleCnt="0"/>
      <dgm:spPr/>
    </dgm:pt>
    <dgm:pt modelId="{77C7DC86-3612-4FB6-BAFF-819B942BECB2}" type="pres">
      <dgm:prSet presAssocID="{5A5B94DD-4063-476D-B7B0-46733B39E804}" presName="box" presStyleLbl="node1" presStyleIdx="0" presStyleCnt="2" custScaleX="88212" custScaleY="41468" custLinFactNeighborX="-5420" custLinFactNeighborY="6472"/>
      <dgm:spPr/>
    </dgm:pt>
    <dgm:pt modelId="{FB4B0F67-B71D-4981-9ABC-7DBD6E4BEEE5}" type="pres">
      <dgm:prSet presAssocID="{5A5B94DD-4063-476D-B7B0-46733B39E804}" presName="img" presStyleLbl="fgImgPlace1" presStyleIdx="0" presStyleCnt="2" custScaleX="105873" custScaleY="34333" custLinFactNeighborX="-20952" custLinFactNeighborY="515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3A4A343-76BA-451B-891D-7DCB0F4179F1}" type="pres">
      <dgm:prSet presAssocID="{5A5B94DD-4063-476D-B7B0-46733B39E804}" presName="text" presStyleLbl="node1" presStyleIdx="0" presStyleCnt="2">
        <dgm:presLayoutVars>
          <dgm:bulletEnabled val="1"/>
        </dgm:presLayoutVars>
      </dgm:prSet>
      <dgm:spPr/>
    </dgm:pt>
    <dgm:pt modelId="{61025FC2-7618-4630-A2A2-60932676EF32}" type="pres">
      <dgm:prSet presAssocID="{C44E67B3-394F-4D6F-B4D3-80B35118B959}" presName="spacer" presStyleCnt="0"/>
      <dgm:spPr/>
    </dgm:pt>
    <dgm:pt modelId="{EE18038D-6EA5-47AE-8AD0-2531472E6DC0}" type="pres">
      <dgm:prSet presAssocID="{6C93CBE6-F3F7-4315-8753-CA4CD7D53C0D}" presName="comp" presStyleCnt="0"/>
      <dgm:spPr/>
    </dgm:pt>
    <dgm:pt modelId="{A16A23C8-99B7-465D-BB25-BBB46C74AF50}" type="pres">
      <dgm:prSet presAssocID="{6C93CBE6-F3F7-4315-8753-CA4CD7D53C0D}" presName="box" presStyleLbl="node1" presStyleIdx="1" presStyleCnt="2" custScaleX="90668" custScaleY="45425" custLinFactNeighborX="-5420" custLinFactNeighborY="-1048"/>
      <dgm:spPr/>
    </dgm:pt>
    <dgm:pt modelId="{FA565299-7B87-48F0-8F7C-5A06DD89C606}" type="pres">
      <dgm:prSet presAssocID="{6C93CBE6-F3F7-4315-8753-CA4CD7D53C0D}" presName="img" presStyleLbl="fgImgPlace1" presStyleIdx="1" presStyleCnt="2" custScaleX="105874" custScaleY="38288" custLinFactNeighborX="-20952" custLinFactNeighborY="-1215"/>
      <dgm:spPr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</dgm:spPr>
    </dgm:pt>
    <dgm:pt modelId="{90A2B7DA-E5B0-4AAF-9315-1F99AEDF05C7}" type="pres">
      <dgm:prSet presAssocID="{6C93CBE6-F3F7-4315-8753-CA4CD7D53C0D}" presName="text" presStyleLbl="node1" presStyleIdx="1" presStyleCnt="2">
        <dgm:presLayoutVars>
          <dgm:bulletEnabled val="1"/>
        </dgm:presLayoutVars>
      </dgm:prSet>
      <dgm:spPr/>
    </dgm:pt>
  </dgm:ptLst>
  <dgm:cxnLst>
    <dgm:cxn modelId="{2538D004-6127-4046-AF27-1B3F0402793E}" srcId="{6C93CBE6-F3F7-4315-8753-CA4CD7D53C0D}" destId="{0271EF7D-FED7-4776-B89D-59B19ABD2E4B}" srcOrd="1" destOrd="0" parTransId="{81C598C4-18D7-4339-8127-03DEFD3FDF4F}" sibTransId="{B32D0D59-AF9A-472C-ADDC-CEAE7D638C75}"/>
    <dgm:cxn modelId="{1D76C70A-7310-4284-B9EF-28F0FA7C22ED}" type="presOf" srcId="{333B7FB4-55E9-4339-A7DC-AC0A1FA173F9}" destId="{77C7DC86-3612-4FB6-BAFF-819B942BECB2}" srcOrd="0" destOrd="4" presId="urn:microsoft.com/office/officeart/2005/8/layout/vList4"/>
    <dgm:cxn modelId="{DA029D19-9FCF-49E1-8508-93B530771C2E}" type="presOf" srcId="{228AF78A-B889-4CB7-9A96-EF1893680414}" destId="{63A4A343-76BA-451B-891D-7DCB0F4179F1}" srcOrd="1" destOrd="1" presId="urn:microsoft.com/office/officeart/2005/8/layout/vList4"/>
    <dgm:cxn modelId="{A9C8F91F-BF71-4B75-BE43-F448B16A3294}" type="presOf" srcId="{8FB51C85-7DC3-4C3C-A4C5-2D552ECF2333}" destId="{A16A23C8-99B7-465D-BB25-BBB46C74AF50}" srcOrd="0" destOrd="4" presId="urn:microsoft.com/office/officeart/2005/8/layout/vList4"/>
    <dgm:cxn modelId="{ADBE8A23-9627-4141-8D78-9D082352425E}" type="presOf" srcId="{4574F328-5A8C-4DE3-866C-F9A6B1EA0606}" destId="{63A4A343-76BA-451B-891D-7DCB0F4179F1}" srcOrd="1" destOrd="3" presId="urn:microsoft.com/office/officeart/2005/8/layout/vList4"/>
    <dgm:cxn modelId="{A0801F24-F8AC-4D94-B36E-0047404A48AC}" type="presOf" srcId="{5A5B94DD-4063-476D-B7B0-46733B39E804}" destId="{77C7DC86-3612-4FB6-BAFF-819B942BECB2}" srcOrd="0" destOrd="0" presId="urn:microsoft.com/office/officeart/2005/8/layout/vList4"/>
    <dgm:cxn modelId="{86A2D82A-6B58-462D-A710-881652AE3A84}" type="presOf" srcId="{0271EF7D-FED7-4776-B89D-59B19ABD2E4B}" destId="{90A2B7DA-E5B0-4AAF-9315-1F99AEDF05C7}" srcOrd="1" destOrd="2" presId="urn:microsoft.com/office/officeart/2005/8/layout/vList4"/>
    <dgm:cxn modelId="{06FD2430-FBEF-4121-BA1B-28D27002880D}" type="presOf" srcId="{6C93CBE6-F3F7-4315-8753-CA4CD7D53C0D}" destId="{90A2B7DA-E5B0-4AAF-9315-1F99AEDF05C7}" srcOrd="1" destOrd="0" presId="urn:microsoft.com/office/officeart/2005/8/layout/vList4"/>
    <dgm:cxn modelId="{11E5D534-4B0E-4D7C-8237-B5D804416EC1}" type="presOf" srcId="{21942B03-DADA-4519-A133-7141C57CFF06}" destId="{63A4A343-76BA-451B-891D-7DCB0F4179F1}" srcOrd="1" destOrd="2" presId="urn:microsoft.com/office/officeart/2005/8/layout/vList4"/>
    <dgm:cxn modelId="{5F7C323B-A804-4728-8900-E6AE658DD3D7}" srcId="{5A5B94DD-4063-476D-B7B0-46733B39E804}" destId="{333B7FB4-55E9-4339-A7DC-AC0A1FA173F9}" srcOrd="3" destOrd="0" parTransId="{EDC873C0-C74A-41E3-89C5-4F0E2EAD0018}" sibTransId="{FC40959D-0B84-4744-8EE9-FD324BC71E15}"/>
    <dgm:cxn modelId="{3CDE6040-81D2-4596-86ED-0231EC5D991F}" srcId="{6C93CBE6-F3F7-4315-8753-CA4CD7D53C0D}" destId="{FEA751E0-515E-48CD-9D28-F0709EE0CE7F}" srcOrd="0" destOrd="0" parTransId="{96311E96-F38E-41A2-A61A-A652C440FF5B}" sibTransId="{9301DDF2-D664-4F31-95E6-C1FF481CF412}"/>
    <dgm:cxn modelId="{84437143-2D6A-456D-813A-24C292C6D156}" srcId="{5A5B94DD-4063-476D-B7B0-46733B39E804}" destId="{21942B03-DADA-4519-A133-7141C57CFF06}" srcOrd="1" destOrd="0" parTransId="{DBCB110D-BEB0-49A8-B087-5687FE4AB04D}" sibTransId="{B1128B49-AC1D-4147-8910-0781FB05759E}"/>
    <dgm:cxn modelId="{77105F6F-B31B-46F0-B0B4-FBE114C8082A}" type="presOf" srcId="{FEA751E0-515E-48CD-9D28-F0709EE0CE7F}" destId="{90A2B7DA-E5B0-4AAF-9315-1F99AEDF05C7}" srcOrd="1" destOrd="1" presId="urn:microsoft.com/office/officeart/2005/8/layout/vList4"/>
    <dgm:cxn modelId="{49C71356-3A0B-4C95-8FC7-E847BCAE5922}" type="presOf" srcId="{9453DD28-5BF7-4357-A2E9-524DDE768019}" destId="{A16A23C8-99B7-465D-BB25-BBB46C74AF50}" srcOrd="0" destOrd="5" presId="urn:microsoft.com/office/officeart/2005/8/layout/vList4"/>
    <dgm:cxn modelId="{E9869859-D72C-4FF2-86CE-17E1AE35A718}" type="presOf" srcId="{5A5B94DD-4063-476D-B7B0-46733B39E804}" destId="{63A4A343-76BA-451B-891D-7DCB0F4179F1}" srcOrd="1" destOrd="0" presId="urn:microsoft.com/office/officeart/2005/8/layout/vList4"/>
    <dgm:cxn modelId="{5F23D27E-8F2C-4BD9-83F7-A0D95D1239E5}" srcId="{6C93CBE6-F3F7-4315-8753-CA4CD7D53C0D}" destId="{2A23B375-EA4A-407F-9CF1-AC694031E2E3}" srcOrd="2" destOrd="0" parTransId="{4CFBA86C-2DD9-4B1D-AE56-5536D8F2C7B7}" sibTransId="{0E7639B6-138A-4462-843B-63D1EFB32FAD}"/>
    <dgm:cxn modelId="{06A1FA80-C33B-459D-A4E9-4299CB83BDCD}" type="presOf" srcId="{8FB51C85-7DC3-4C3C-A4C5-2D552ECF2333}" destId="{90A2B7DA-E5B0-4AAF-9315-1F99AEDF05C7}" srcOrd="1" destOrd="4" presId="urn:microsoft.com/office/officeart/2005/8/layout/vList4"/>
    <dgm:cxn modelId="{5BF6E992-089B-43EA-8280-DEE8F42B00DF}" type="presOf" srcId="{21942B03-DADA-4519-A133-7141C57CFF06}" destId="{77C7DC86-3612-4FB6-BAFF-819B942BECB2}" srcOrd="0" destOrd="2" presId="urn:microsoft.com/office/officeart/2005/8/layout/vList4"/>
    <dgm:cxn modelId="{31FCE595-2632-43FD-B0FB-20C38728D7E0}" srcId="{6C93CBE6-F3F7-4315-8753-CA4CD7D53C0D}" destId="{8FB51C85-7DC3-4C3C-A4C5-2D552ECF2333}" srcOrd="3" destOrd="0" parTransId="{0B2D1FB7-3D38-4CDB-9A43-4FDF4FBA8022}" sibTransId="{E637B01D-374D-43F4-AB9F-F5F1A1005067}"/>
    <dgm:cxn modelId="{6B82239A-4F78-4EBB-9781-45A201C37D0C}" type="presOf" srcId="{6C93CBE6-F3F7-4315-8753-CA4CD7D53C0D}" destId="{A16A23C8-99B7-465D-BB25-BBB46C74AF50}" srcOrd="0" destOrd="0" presId="urn:microsoft.com/office/officeart/2005/8/layout/vList4"/>
    <dgm:cxn modelId="{5A6D5B9E-8EE6-4371-9007-0A14F2707F93}" srcId="{5A5B94DD-4063-476D-B7B0-46733B39E804}" destId="{228AF78A-B889-4CB7-9A96-EF1893680414}" srcOrd="0" destOrd="0" parTransId="{695FD226-7B5C-4D0F-B306-D67F2BB577D1}" sibTransId="{AD07599F-A7BF-4FD8-9D1B-2E8A10A86313}"/>
    <dgm:cxn modelId="{9C7BF1AA-9DC1-4FD0-A310-769CF16CEE76}" type="presOf" srcId="{0271EF7D-FED7-4776-B89D-59B19ABD2E4B}" destId="{A16A23C8-99B7-465D-BB25-BBB46C74AF50}" srcOrd="0" destOrd="2" presId="urn:microsoft.com/office/officeart/2005/8/layout/vList4"/>
    <dgm:cxn modelId="{902553B0-214A-4111-B60D-33103B0B751A}" type="presOf" srcId="{FEA751E0-515E-48CD-9D28-F0709EE0CE7F}" destId="{A16A23C8-99B7-465D-BB25-BBB46C74AF50}" srcOrd="0" destOrd="1" presId="urn:microsoft.com/office/officeart/2005/8/layout/vList4"/>
    <dgm:cxn modelId="{B6383AB3-DF22-4DF7-BE04-14E18EE804E8}" type="presOf" srcId="{5490183E-078D-4C01-9E5F-2AA6A9F82AB6}" destId="{C470EBA8-290C-46C2-B343-00B5CBA9D762}" srcOrd="0" destOrd="0" presId="urn:microsoft.com/office/officeart/2005/8/layout/vList4"/>
    <dgm:cxn modelId="{502BFEB5-ADBA-434E-B0E5-6649F562BB0B}" type="presOf" srcId="{9453DD28-5BF7-4357-A2E9-524DDE768019}" destId="{90A2B7DA-E5B0-4AAF-9315-1F99AEDF05C7}" srcOrd="1" destOrd="5" presId="urn:microsoft.com/office/officeart/2005/8/layout/vList4"/>
    <dgm:cxn modelId="{C26FE9BA-876C-44D5-9788-9EB24A3B6811}" type="presOf" srcId="{2A23B375-EA4A-407F-9CF1-AC694031E2E3}" destId="{90A2B7DA-E5B0-4AAF-9315-1F99AEDF05C7}" srcOrd="1" destOrd="3" presId="urn:microsoft.com/office/officeart/2005/8/layout/vList4"/>
    <dgm:cxn modelId="{C87297C8-45D3-4E27-99C6-25C3795DD7A0}" type="presOf" srcId="{2A23B375-EA4A-407F-9CF1-AC694031E2E3}" destId="{A16A23C8-99B7-465D-BB25-BBB46C74AF50}" srcOrd="0" destOrd="3" presId="urn:microsoft.com/office/officeart/2005/8/layout/vList4"/>
    <dgm:cxn modelId="{C3CCCBD5-10C4-4759-8D85-7DB7C4681834}" type="presOf" srcId="{333B7FB4-55E9-4339-A7DC-AC0A1FA173F9}" destId="{63A4A343-76BA-451B-891D-7DCB0F4179F1}" srcOrd="1" destOrd="4" presId="urn:microsoft.com/office/officeart/2005/8/layout/vList4"/>
    <dgm:cxn modelId="{0CDECFD6-537C-4121-A225-D233014F4214}" type="presOf" srcId="{228AF78A-B889-4CB7-9A96-EF1893680414}" destId="{77C7DC86-3612-4FB6-BAFF-819B942BECB2}" srcOrd="0" destOrd="1" presId="urn:microsoft.com/office/officeart/2005/8/layout/vList4"/>
    <dgm:cxn modelId="{B4C73AD9-3542-4488-B7A9-3BCF6F9F8E73}" srcId="{6C93CBE6-F3F7-4315-8753-CA4CD7D53C0D}" destId="{9453DD28-5BF7-4357-A2E9-524DDE768019}" srcOrd="4" destOrd="0" parTransId="{B2F01D04-B8E3-4F7B-8DF8-706396E1C0E9}" sibTransId="{44AF9F39-F6A9-4C4B-ABED-E3D11613823B}"/>
    <dgm:cxn modelId="{F21284D9-E7DD-4E1D-A112-1C86771A00FB}" srcId="{5490183E-078D-4C01-9E5F-2AA6A9F82AB6}" destId="{6C93CBE6-F3F7-4315-8753-CA4CD7D53C0D}" srcOrd="1" destOrd="0" parTransId="{C0674030-53A9-4795-84DA-42F3E970CC6A}" sibTransId="{F66E4579-F3AA-4FA0-829F-91D5DABB0D78}"/>
    <dgm:cxn modelId="{525347DA-DE2C-4B9A-AFF3-0D11C10AC642}" srcId="{5490183E-078D-4C01-9E5F-2AA6A9F82AB6}" destId="{5A5B94DD-4063-476D-B7B0-46733B39E804}" srcOrd="0" destOrd="0" parTransId="{871C1F7D-9C05-4807-A0C8-4E2B3C98E4E7}" sibTransId="{C44E67B3-394F-4D6F-B4D3-80B35118B959}"/>
    <dgm:cxn modelId="{296D43DF-977F-4663-B025-442A1A745AD2}" srcId="{5A5B94DD-4063-476D-B7B0-46733B39E804}" destId="{4574F328-5A8C-4DE3-866C-F9A6B1EA0606}" srcOrd="2" destOrd="0" parTransId="{E478E6D7-7A53-4F50-A927-17764D026543}" sibTransId="{1F28E736-7198-4774-B0B4-CDCF84353D93}"/>
    <dgm:cxn modelId="{243800ED-3E1B-4026-BA8D-D95A61667C4C}" type="presOf" srcId="{4574F328-5A8C-4DE3-866C-F9A6B1EA0606}" destId="{77C7DC86-3612-4FB6-BAFF-819B942BECB2}" srcOrd="0" destOrd="3" presId="urn:microsoft.com/office/officeart/2005/8/layout/vList4"/>
    <dgm:cxn modelId="{65885C24-EEB9-43AC-8118-55176686FAD1}" type="presParOf" srcId="{C470EBA8-290C-46C2-B343-00B5CBA9D762}" destId="{6BCA8501-6D8B-4E8E-BF6F-1D90362E69A0}" srcOrd="0" destOrd="0" presId="urn:microsoft.com/office/officeart/2005/8/layout/vList4"/>
    <dgm:cxn modelId="{49AF7C95-DCDE-4009-A69C-3C1ABD132949}" type="presParOf" srcId="{6BCA8501-6D8B-4E8E-BF6F-1D90362E69A0}" destId="{77C7DC86-3612-4FB6-BAFF-819B942BECB2}" srcOrd="0" destOrd="0" presId="urn:microsoft.com/office/officeart/2005/8/layout/vList4"/>
    <dgm:cxn modelId="{A94EC112-6497-48DA-A56B-2D1C1333509A}" type="presParOf" srcId="{6BCA8501-6D8B-4E8E-BF6F-1D90362E69A0}" destId="{FB4B0F67-B71D-4981-9ABC-7DBD6E4BEEE5}" srcOrd="1" destOrd="0" presId="urn:microsoft.com/office/officeart/2005/8/layout/vList4"/>
    <dgm:cxn modelId="{A7174571-D6FD-40F5-9B58-C74B7F95904C}" type="presParOf" srcId="{6BCA8501-6D8B-4E8E-BF6F-1D90362E69A0}" destId="{63A4A343-76BA-451B-891D-7DCB0F4179F1}" srcOrd="2" destOrd="0" presId="urn:microsoft.com/office/officeart/2005/8/layout/vList4"/>
    <dgm:cxn modelId="{1DC970CE-1DC6-497E-958A-D681105E715F}" type="presParOf" srcId="{C470EBA8-290C-46C2-B343-00B5CBA9D762}" destId="{61025FC2-7618-4630-A2A2-60932676EF32}" srcOrd="1" destOrd="0" presId="urn:microsoft.com/office/officeart/2005/8/layout/vList4"/>
    <dgm:cxn modelId="{9630C7F0-FD84-403D-AEEB-FB1385D8C34A}" type="presParOf" srcId="{C470EBA8-290C-46C2-B343-00B5CBA9D762}" destId="{EE18038D-6EA5-47AE-8AD0-2531472E6DC0}" srcOrd="2" destOrd="0" presId="urn:microsoft.com/office/officeart/2005/8/layout/vList4"/>
    <dgm:cxn modelId="{3DB06FD4-BA67-4DDF-B7B4-07356704FDFE}" type="presParOf" srcId="{EE18038D-6EA5-47AE-8AD0-2531472E6DC0}" destId="{A16A23C8-99B7-465D-BB25-BBB46C74AF50}" srcOrd="0" destOrd="0" presId="urn:microsoft.com/office/officeart/2005/8/layout/vList4"/>
    <dgm:cxn modelId="{6F397671-82BB-4190-9833-B06A233EE085}" type="presParOf" srcId="{EE18038D-6EA5-47AE-8AD0-2531472E6DC0}" destId="{FA565299-7B87-48F0-8F7C-5A06DD89C606}" srcOrd="1" destOrd="0" presId="urn:microsoft.com/office/officeart/2005/8/layout/vList4"/>
    <dgm:cxn modelId="{9DB9910E-8719-4A8F-B9B6-17F599EA33DB}" type="presParOf" srcId="{EE18038D-6EA5-47AE-8AD0-2531472E6DC0}" destId="{90A2B7DA-E5B0-4AAF-9315-1F99AEDF05C7}" srcOrd="2" destOrd="0" presId="urn:microsoft.com/office/officeart/2005/8/layout/vList4"/>
  </dgm:cxnLst>
  <dgm:bg>
    <a:solidFill>
      <a:srgbClr val="02B9D4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B68E0-C7A3-4750-8977-4F5AEBA72AF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4F266C63-BB3B-4533-9495-B88BE34EBBEA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1" dirty="0">
              <a:solidFill>
                <a:srgbClr val="202759"/>
              </a:solidFill>
            </a:rPr>
            <a:t>Zöld Busz Program továbbfejlesztése </a:t>
          </a:r>
          <a:r>
            <a:rPr lang="hu-HU" sz="1100" b="1" dirty="0">
              <a:solidFill>
                <a:srgbClr val="202759"/>
              </a:solidFill>
              <a:latin typeface="+mj-lt"/>
            </a:rPr>
            <a:t>(2024-re 35,9 millió HUF támogatás és</a:t>
          </a:r>
          <a:r>
            <a:rPr lang="hu-HU" sz="1100" b="1" i="0" u="none" baseline="0" dirty="0">
              <a:solidFill>
                <a:srgbClr val="20275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141 e-busz a forgalomban)</a:t>
          </a:r>
          <a:endParaRPr lang="hu-HU" sz="1100" b="1" dirty="0">
            <a:solidFill>
              <a:srgbClr val="202759"/>
            </a:solidFill>
            <a:latin typeface="+mj-lt"/>
          </a:endParaRPr>
        </a:p>
      </dgm:t>
    </dgm:pt>
    <dgm:pt modelId="{F1566F71-0F57-488A-AB6E-4B8E3FAD703B}" type="parTrans" cxnId="{BA309E30-931B-4C7C-9767-6AA9A2C5DDF9}">
      <dgm:prSet/>
      <dgm:spPr/>
      <dgm:t>
        <a:bodyPr/>
        <a:lstStyle/>
        <a:p>
          <a:endParaRPr lang="hu-HU"/>
        </a:p>
      </dgm:t>
    </dgm:pt>
    <dgm:pt modelId="{40B9F9FE-2573-4B1B-B937-11E51B185BD3}" type="sibTrans" cxnId="{BA309E30-931B-4C7C-9767-6AA9A2C5DDF9}">
      <dgm:prSet/>
      <dgm:spPr/>
      <dgm:t>
        <a:bodyPr/>
        <a:lstStyle/>
        <a:p>
          <a:endParaRPr lang="hu-HU" sz="1600"/>
        </a:p>
      </dgm:t>
    </dgm:pt>
    <dgm:pt modelId="{297C6953-888E-49C7-8C4F-2EC68B64383E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1" dirty="0">
              <a:solidFill>
                <a:srgbClr val="202759"/>
              </a:solidFill>
            </a:rPr>
            <a:t>Infrastruktúra fejlesztés </a:t>
          </a:r>
          <a:r>
            <a:rPr lang="hu-HU" sz="1050" b="1" dirty="0">
              <a:solidFill>
                <a:srgbClr val="202759"/>
              </a:solidFill>
              <a:latin typeface="+mj-lt"/>
            </a:rPr>
            <a:t>(HRS telepítés– EV infrastruktúra fejlesztés előkészítése)</a:t>
          </a:r>
        </a:p>
      </dgm:t>
    </dgm:pt>
    <dgm:pt modelId="{C4D7AE9C-C8A8-451D-9F35-229E25FB7C30}" type="parTrans" cxnId="{FE6BD2E1-7E38-4B6F-8F25-1F21597630EA}">
      <dgm:prSet/>
      <dgm:spPr/>
      <dgm:t>
        <a:bodyPr/>
        <a:lstStyle/>
        <a:p>
          <a:endParaRPr lang="hu-HU"/>
        </a:p>
      </dgm:t>
    </dgm:pt>
    <dgm:pt modelId="{9D6C58F5-CD77-4D8F-A1CC-272BC4F5D370}" type="sibTrans" cxnId="{FE6BD2E1-7E38-4B6F-8F25-1F21597630EA}">
      <dgm:prSet/>
      <dgm:spPr/>
      <dgm:t>
        <a:bodyPr/>
        <a:lstStyle/>
        <a:p>
          <a:endParaRPr lang="hu-HU"/>
        </a:p>
      </dgm:t>
    </dgm:pt>
    <dgm:pt modelId="{BD400416-EDC2-4E26-A160-5C6AFB0568F2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1" dirty="0">
              <a:solidFill>
                <a:srgbClr val="202759"/>
              </a:solidFill>
            </a:rPr>
            <a:t>H</a:t>
          </a:r>
          <a:r>
            <a:rPr lang="hu-HU" sz="1100" b="1" baseline="-25000" dirty="0">
              <a:solidFill>
                <a:srgbClr val="202759"/>
              </a:solidFill>
            </a:rPr>
            <a:t>2</a:t>
          </a:r>
          <a:r>
            <a:rPr lang="hu-HU" sz="1100" b="1" dirty="0">
              <a:solidFill>
                <a:srgbClr val="202759"/>
              </a:solidFill>
            </a:rPr>
            <a:t> Képzési Projekt, </a:t>
          </a:r>
          <a:endParaRPr lang="hu-HU" sz="1050" b="1" dirty="0">
            <a:solidFill>
              <a:srgbClr val="202759"/>
            </a:solidFill>
            <a:latin typeface="+mj-lt"/>
          </a:endParaRPr>
        </a:p>
      </dgm:t>
    </dgm:pt>
    <dgm:pt modelId="{A850066D-14ED-4B18-9B8E-26AA2FD2A10D}" type="parTrans" cxnId="{80809DF9-A03C-4813-BCC2-F8D56E8CED9B}">
      <dgm:prSet/>
      <dgm:spPr/>
      <dgm:t>
        <a:bodyPr/>
        <a:lstStyle/>
        <a:p>
          <a:endParaRPr lang="hu-HU"/>
        </a:p>
      </dgm:t>
    </dgm:pt>
    <dgm:pt modelId="{B7D2D438-2E45-46EC-B533-FFD0CC6579F5}" type="sibTrans" cxnId="{80809DF9-A03C-4813-BCC2-F8D56E8CED9B}">
      <dgm:prSet/>
      <dgm:spPr/>
      <dgm:t>
        <a:bodyPr/>
        <a:lstStyle/>
        <a:p>
          <a:endParaRPr lang="hu-HU"/>
        </a:p>
      </dgm:t>
    </dgm:pt>
    <dgm:pt modelId="{94881FB7-7095-481C-921F-2C001FED36E4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1" dirty="0">
              <a:solidFill>
                <a:srgbClr val="202759"/>
              </a:solidFill>
            </a:rPr>
            <a:t>Zöld Kukásautó Program </a:t>
          </a:r>
          <a:r>
            <a:rPr lang="hu-HU" sz="1050" b="1" dirty="0">
              <a:solidFill>
                <a:srgbClr val="202759"/>
              </a:solidFill>
              <a:latin typeface="+mj-lt"/>
            </a:rPr>
            <a:t>(3 MJV önkormányzat)</a:t>
          </a:r>
          <a:endParaRPr lang="hu-HU" sz="1050" b="1" dirty="0">
            <a:solidFill>
              <a:srgbClr val="202759"/>
            </a:solidFill>
          </a:endParaRPr>
        </a:p>
      </dgm:t>
    </dgm:pt>
    <dgm:pt modelId="{A90C61D3-1F63-4B71-8571-CA6FF7BCE197}" type="parTrans" cxnId="{709E3BC4-7DF3-4647-BA8F-DF3FFBBA2378}">
      <dgm:prSet/>
      <dgm:spPr/>
      <dgm:t>
        <a:bodyPr/>
        <a:lstStyle/>
        <a:p>
          <a:endParaRPr lang="hu-HU"/>
        </a:p>
      </dgm:t>
    </dgm:pt>
    <dgm:pt modelId="{056FC4D3-EE77-41A1-BB6D-49A50C0A7AA3}" type="sibTrans" cxnId="{709E3BC4-7DF3-4647-BA8F-DF3FFBBA2378}">
      <dgm:prSet/>
      <dgm:spPr/>
      <dgm:t>
        <a:bodyPr/>
        <a:lstStyle/>
        <a:p>
          <a:endParaRPr lang="hu-HU"/>
        </a:p>
      </dgm:t>
    </dgm:pt>
    <dgm:pt modelId="{06E13519-D4A7-4826-910F-9F971A5E2E66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Jedlik </a:t>
          </a:r>
          <a:r>
            <a:rPr lang="en-US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Ányos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Terv felülvizsgálata </a:t>
          </a:r>
          <a:r>
            <a:rPr lang="hu-HU" sz="105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az elektromobilitás fejlesztésére</a:t>
          </a:r>
        </a:p>
      </dgm:t>
    </dgm:pt>
    <dgm:pt modelId="{8701024E-3A28-47DA-83B9-10E02038E18B}" type="parTrans" cxnId="{B9F61B5C-69B6-4D8A-9CF1-14DD1077DA1E}">
      <dgm:prSet/>
      <dgm:spPr/>
      <dgm:t>
        <a:bodyPr/>
        <a:lstStyle/>
        <a:p>
          <a:endParaRPr lang="hu-HU"/>
        </a:p>
      </dgm:t>
    </dgm:pt>
    <dgm:pt modelId="{369887F7-AEFF-4095-BF7C-77DEB618BE31}" type="sibTrans" cxnId="{B9F61B5C-69B6-4D8A-9CF1-14DD1077DA1E}">
      <dgm:prSet/>
      <dgm:spPr/>
      <dgm:t>
        <a:bodyPr/>
        <a:lstStyle/>
        <a:p>
          <a:endParaRPr lang="hu-HU"/>
        </a:p>
      </dgm:t>
    </dgm:pt>
    <dgm:pt modelId="{C0822E5A-1D1E-4ADB-9D44-DF6FD36592F6}">
      <dgm:prSet/>
      <dgm:spPr/>
      <dgm:t>
        <a:bodyPr/>
        <a:lstStyle/>
        <a:p>
          <a:endParaRPr lang="hu-HU" dirty="0"/>
        </a:p>
      </dgm:t>
    </dgm:pt>
    <dgm:pt modelId="{B9DE6776-575B-402D-8B70-B76A1AA0AA6E}" type="parTrans" cxnId="{A9AD3D0C-6BE5-4D78-967C-4B45BFE0B028}">
      <dgm:prSet/>
      <dgm:spPr/>
      <dgm:t>
        <a:bodyPr/>
        <a:lstStyle/>
        <a:p>
          <a:endParaRPr lang="hu-HU"/>
        </a:p>
      </dgm:t>
    </dgm:pt>
    <dgm:pt modelId="{8619F655-1B7D-4EC3-A043-BAC35292ADF6}" type="sibTrans" cxnId="{A9AD3D0C-6BE5-4D78-967C-4B45BFE0B028}">
      <dgm:prSet/>
      <dgm:spPr/>
      <dgm:t>
        <a:bodyPr/>
        <a:lstStyle/>
        <a:p>
          <a:endParaRPr lang="hu-HU"/>
        </a:p>
      </dgm:t>
    </dgm:pt>
    <dgm:pt modelId="{E9A8CCC3-EFCA-44B8-8307-BFD79B6F696F}">
      <dgm:prSet phldrT="[Szöveg]" custScaleX="101703" custLinFactNeighborX="-213" custLinFactNeighborY="-76532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8BF3EC72-5637-467E-B557-B5BD93FC8AE0}" type="parTrans" cxnId="{C8E7FA85-EBDE-48C6-940A-4BA375988CA9}">
      <dgm:prSet/>
      <dgm:spPr/>
      <dgm:t>
        <a:bodyPr/>
        <a:lstStyle/>
        <a:p>
          <a:endParaRPr lang="hu-HU"/>
        </a:p>
      </dgm:t>
    </dgm:pt>
    <dgm:pt modelId="{0D0EAB03-2AA9-422A-82FC-4FA0480BFDF9}" type="sibTrans" cxnId="{C8E7FA85-EBDE-48C6-940A-4BA375988CA9}">
      <dgm:prSet/>
      <dgm:spPr/>
      <dgm:t>
        <a:bodyPr/>
        <a:lstStyle/>
        <a:p>
          <a:endParaRPr lang="hu-HU"/>
        </a:p>
      </dgm:t>
    </dgm:pt>
    <dgm:pt modelId="{19486888-7062-4E64-99B5-1988B80F596B}">
      <dgm:prSet phldrT="[Szöveg]" custScaleX="101703" custLinFactNeighborX="-213" custLinFactNeighborY="-76532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4776E2C0-9334-47A9-AE66-87E1981C1C47}" type="parTrans" cxnId="{DF453E87-32B5-4EA5-BA40-F421387E461D}">
      <dgm:prSet/>
      <dgm:spPr/>
      <dgm:t>
        <a:bodyPr/>
        <a:lstStyle/>
        <a:p>
          <a:endParaRPr lang="hu-HU"/>
        </a:p>
      </dgm:t>
    </dgm:pt>
    <dgm:pt modelId="{3A2E68AD-730D-46E4-BE35-381203CBB228}" type="sibTrans" cxnId="{DF453E87-32B5-4EA5-BA40-F421387E461D}">
      <dgm:prSet/>
      <dgm:spPr/>
      <dgm:t>
        <a:bodyPr/>
        <a:lstStyle/>
        <a:p>
          <a:endParaRPr lang="hu-HU"/>
        </a:p>
      </dgm:t>
    </dgm:pt>
    <dgm:pt modelId="{4AE9E838-48D5-438D-A71B-C50AB6C6E702}">
      <dgm:prSet phldrT="[Szöveg]" custScaleX="101703" custLinFactNeighborX="-213" custLinFactNeighborY="-76532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1D5E62C7-396F-46CA-9002-8E3E5FBC9D3B}" type="parTrans" cxnId="{250DCFA6-4B41-449F-89A3-AF303DE4E6FE}">
      <dgm:prSet/>
      <dgm:spPr/>
      <dgm:t>
        <a:bodyPr/>
        <a:lstStyle/>
        <a:p>
          <a:endParaRPr lang="hu-HU"/>
        </a:p>
      </dgm:t>
    </dgm:pt>
    <dgm:pt modelId="{7FAE90DB-6FE5-48D0-A5EC-7488DC5B6D4B}" type="sibTrans" cxnId="{250DCFA6-4B41-449F-89A3-AF303DE4E6FE}">
      <dgm:prSet/>
      <dgm:spPr/>
      <dgm:t>
        <a:bodyPr/>
        <a:lstStyle/>
        <a:p>
          <a:endParaRPr lang="hu-HU"/>
        </a:p>
      </dgm:t>
    </dgm:pt>
    <dgm:pt modelId="{6FDC5706-FDF4-4F7F-8F88-A441DF574DD5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Korábbi elektomobilitási támogatási programok (11)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pályázatkezelés</a:t>
          </a:r>
          <a:r>
            <a:rPr lang="hu-HU" sz="110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e, 2023. évi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Autómentes Nap </a:t>
          </a:r>
          <a:r>
            <a:rPr lang="hu-HU" sz="110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támogatása és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Egyedi elektromobilitási támogatások </a:t>
          </a:r>
          <a:r>
            <a:rPr lang="hu-HU" sz="105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(szemléletformálás)</a:t>
          </a:r>
        </a:p>
      </dgm:t>
    </dgm:pt>
    <dgm:pt modelId="{3A45D3B5-CE78-450B-BA74-A683D58F19A4}" type="parTrans" cxnId="{5A5B215C-E0B2-42D2-AEC8-B8FD71CF7586}">
      <dgm:prSet/>
      <dgm:spPr/>
      <dgm:t>
        <a:bodyPr/>
        <a:lstStyle/>
        <a:p>
          <a:endParaRPr lang="hu-HU"/>
        </a:p>
      </dgm:t>
    </dgm:pt>
    <dgm:pt modelId="{9EACF6C9-52B9-4620-B7D4-BD55F90CEE87}" type="sibTrans" cxnId="{5A5B215C-E0B2-42D2-AEC8-B8FD71CF7586}">
      <dgm:prSet/>
      <dgm:spPr/>
      <dgm:t>
        <a:bodyPr/>
        <a:lstStyle/>
        <a:p>
          <a:endParaRPr lang="hu-HU"/>
        </a:p>
      </dgm:t>
    </dgm:pt>
    <dgm:pt modelId="{DE5F8DF9-DD76-4C80-8AF3-80FEDF9649BE}">
      <dgm:prSet/>
      <dgm:spPr/>
      <dgm:t>
        <a:bodyPr/>
        <a:lstStyle/>
        <a:p>
          <a:endParaRPr lang="hu-HU"/>
        </a:p>
      </dgm:t>
    </dgm:pt>
    <dgm:pt modelId="{A28AB6EF-F0B3-4E69-8F71-CFF73FD53CEE}" type="sibTrans" cxnId="{7C9F3700-69A5-4C53-B9E7-CE19C7049219}">
      <dgm:prSet/>
      <dgm:spPr/>
      <dgm:t>
        <a:bodyPr/>
        <a:lstStyle/>
        <a:p>
          <a:endParaRPr lang="hu-HU"/>
        </a:p>
      </dgm:t>
    </dgm:pt>
    <dgm:pt modelId="{A4D0AB10-258C-40E8-8C61-E8F8FB234479}" type="parTrans" cxnId="{7C9F3700-69A5-4C53-B9E7-CE19C7049219}">
      <dgm:prSet/>
      <dgm:spPr/>
      <dgm:t>
        <a:bodyPr/>
        <a:lstStyle/>
        <a:p>
          <a:endParaRPr lang="hu-HU"/>
        </a:p>
      </dgm:t>
    </dgm:pt>
    <dgm:pt modelId="{9D0F321D-4271-446B-B4A5-38877A8DF2FF}">
      <dgm:prSet phldrT="[Szöveg]" custScaleX="101703" custLinFactNeighborX="-213" custLinFactNeighborY="-76532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C6D9237E-56DF-4661-A282-84A842EE1805}" type="sibTrans" cxnId="{0DAE0BD8-AAB5-4713-B766-30D63DA18581}">
      <dgm:prSet/>
      <dgm:spPr/>
      <dgm:t>
        <a:bodyPr/>
        <a:lstStyle/>
        <a:p>
          <a:endParaRPr lang="hu-HU"/>
        </a:p>
      </dgm:t>
    </dgm:pt>
    <dgm:pt modelId="{5C893FE1-769D-4668-9CE0-07644E0177B0}" type="parTrans" cxnId="{0DAE0BD8-AAB5-4713-B766-30D63DA18581}">
      <dgm:prSet/>
      <dgm:spPr/>
      <dgm:t>
        <a:bodyPr/>
        <a:lstStyle/>
        <a:p>
          <a:endParaRPr lang="hu-HU"/>
        </a:p>
      </dgm:t>
    </dgm:pt>
    <dgm:pt modelId="{9E79FCE0-228F-4AB2-ABF5-9CA74352C70A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1100" b="1" dirty="0">
              <a:solidFill>
                <a:srgbClr val="202759"/>
              </a:solidFill>
            </a:rPr>
            <a:t>H</a:t>
          </a:r>
          <a:r>
            <a:rPr lang="hu-HU" sz="1100" b="1" baseline="-25000" dirty="0">
              <a:solidFill>
                <a:srgbClr val="202759"/>
              </a:solidFill>
            </a:rPr>
            <a:t>2</a:t>
          </a:r>
          <a:r>
            <a:rPr lang="hu-HU" sz="1100" b="1" dirty="0">
              <a:solidFill>
                <a:srgbClr val="202759"/>
              </a:solidFill>
            </a:rPr>
            <a:t> Busz Roadshow Projekt </a:t>
          </a:r>
          <a:r>
            <a:rPr lang="hu-HU" sz="1100" b="0" dirty="0">
              <a:solidFill>
                <a:srgbClr val="202759"/>
              </a:solidFill>
            </a:rPr>
            <a:t>(Budapest és 6 vidéki város)</a:t>
          </a:r>
        </a:p>
        <a:p>
          <a:r>
            <a:rPr lang="hu-HU" sz="1100" b="1" dirty="0">
              <a:solidFill>
                <a:srgbClr val="202759"/>
              </a:solidFill>
            </a:rPr>
            <a:t>H2V fejlesztés támogatás</a:t>
          </a:r>
          <a:endParaRPr lang="hu-HU" sz="1100" b="0" dirty="0">
            <a:solidFill>
              <a:srgbClr val="202759"/>
            </a:solidFill>
          </a:endParaRPr>
        </a:p>
      </dgm:t>
    </dgm:pt>
    <dgm:pt modelId="{B919449E-D206-44EF-8814-49042A73E1E1}" type="sibTrans" cxnId="{A385B937-EF8C-4A5F-A8F4-AB26DE0A5D5D}">
      <dgm:prSet/>
      <dgm:spPr/>
      <dgm:t>
        <a:bodyPr/>
        <a:lstStyle/>
        <a:p>
          <a:endParaRPr lang="hu-HU"/>
        </a:p>
      </dgm:t>
    </dgm:pt>
    <dgm:pt modelId="{F14F9E7A-DD0A-430E-8CE7-B0424A4DE8ED}" type="parTrans" cxnId="{A385B937-EF8C-4A5F-A8F4-AB26DE0A5D5D}">
      <dgm:prSet/>
      <dgm:spPr/>
      <dgm:t>
        <a:bodyPr/>
        <a:lstStyle/>
        <a:p>
          <a:endParaRPr lang="hu-HU"/>
        </a:p>
      </dgm:t>
    </dgm:pt>
    <dgm:pt modelId="{8FF09FEA-4C95-467C-A331-C8B5DEB5E7E0}">
      <dgm:prSet custT="1"/>
      <dgm:spPr/>
      <dgm:t>
        <a:bodyPr/>
        <a:lstStyle/>
        <a:p>
          <a:endParaRPr lang="hu-HU" sz="1800" b="1" dirty="0">
            <a:solidFill>
              <a:srgbClr val="202759"/>
            </a:solidFill>
          </a:endParaRPr>
        </a:p>
      </dgm:t>
    </dgm:pt>
    <dgm:pt modelId="{BF0D7F3F-7238-4D0B-963F-FCC7927CC5E9}" type="parTrans" cxnId="{82D8B1C1-E364-4D0A-8C18-BBECA8562E71}">
      <dgm:prSet/>
      <dgm:spPr/>
      <dgm:t>
        <a:bodyPr/>
        <a:lstStyle/>
        <a:p>
          <a:endParaRPr lang="hu-HU"/>
        </a:p>
      </dgm:t>
    </dgm:pt>
    <dgm:pt modelId="{75F63150-6971-455C-9ED5-E460DC222F48}" type="sibTrans" cxnId="{82D8B1C1-E364-4D0A-8C18-BBECA8562E71}">
      <dgm:prSet/>
      <dgm:spPr/>
      <dgm:t>
        <a:bodyPr/>
        <a:lstStyle/>
        <a:p>
          <a:endParaRPr lang="hu-HU"/>
        </a:p>
      </dgm:t>
    </dgm:pt>
    <dgm:pt modelId="{0D0CD645-F48A-46E7-A294-DD08E714B378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00EA24A2-0CB9-43E5-A1B5-9857F0ADB182}" type="parTrans" cxnId="{6B0045D3-A0C0-47C7-A040-45317BDBB4D3}">
      <dgm:prSet/>
      <dgm:spPr/>
      <dgm:t>
        <a:bodyPr/>
        <a:lstStyle/>
        <a:p>
          <a:endParaRPr lang="hu-HU"/>
        </a:p>
      </dgm:t>
    </dgm:pt>
    <dgm:pt modelId="{EB8DE7D4-B9C2-4B2E-A00F-0908ABC74F37}" type="sibTrans" cxnId="{6B0045D3-A0C0-47C7-A040-45317BDBB4D3}">
      <dgm:prSet/>
      <dgm:spPr/>
      <dgm:t>
        <a:bodyPr/>
        <a:lstStyle/>
        <a:p>
          <a:endParaRPr lang="hu-HU"/>
        </a:p>
      </dgm:t>
    </dgm:pt>
    <dgm:pt modelId="{594C7039-69DC-419B-AEE7-EAE91A04A857}">
      <dgm:prSet phldrT="[Szöveg]" custLinFactY="-32621" custLinFactNeighborX="3380" custLinFactNeighborY="-100000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u-HU" dirty="0"/>
        </a:p>
      </dgm:t>
    </dgm:pt>
    <dgm:pt modelId="{E8E3F017-2062-4309-AD17-2005CCF6C839}" type="parTrans" cxnId="{5D3430A2-1EED-4DE7-ACC4-AEF787A267AE}">
      <dgm:prSet/>
      <dgm:spPr/>
      <dgm:t>
        <a:bodyPr/>
        <a:lstStyle/>
        <a:p>
          <a:endParaRPr lang="hu-HU"/>
        </a:p>
      </dgm:t>
    </dgm:pt>
    <dgm:pt modelId="{5C82C829-25CD-44F0-9A26-5A5071A32971}" type="sibTrans" cxnId="{5D3430A2-1EED-4DE7-ACC4-AEF787A267AE}">
      <dgm:prSet/>
      <dgm:spPr/>
      <dgm:t>
        <a:bodyPr/>
        <a:lstStyle/>
        <a:p>
          <a:endParaRPr lang="hu-HU"/>
        </a:p>
      </dgm:t>
    </dgm:pt>
    <dgm:pt modelId="{FA695F4E-4555-40FD-A692-FF7541132423}" type="pres">
      <dgm:prSet presAssocID="{A02B68E0-C7A3-4750-8977-4F5AEBA72AF2}" presName="Name0" presStyleCnt="0">
        <dgm:presLayoutVars>
          <dgm:chMax val="7"/>
          <dgm:chPref val="7"/>
          <dgm:dir/>
        </dgm:presLayoutVars>
      </dgm:prSet>
      <dgm:spPr/>
    </dgm:pt>
    <dgm:pt modelId="{FF355922-1223-416C-8832-B2109C02C1F7}" type="pres">
      <dgm:prSet presAssocID="{A02B68E0-C7A3-4750-8977-4F5AEBA72AF2}" presName="Name1" presStyleCnt="0"/>
      <dgm:spPr/>
    </dgm:pt>
    <dgm:pt modelId="{870E3CFA-A8B7-4AFB-A857-20A197ED21B4}" type="pres">
      <dgm:prSet presAssocID="{A02B68E0-C7A3-4750-8977-4F5AEBA72AF2}" presName="cycle" presStyleCnt="0"/>
      <dgm:spPr/>
    </dgm:pt>
    <dgm:pt modelId="{8A838078-1B54-4572-8A1E-6806494EE82B}" type="pres">
      <dgm:prSet presAssocID="{A02B68E0-C7A3-4750-8977-4F5AEBA72AF2}" presName="srcNode" presStyleLbl="node1" presStyleIdx="0" presStyleCnt="7"/>
      <dgm:spPr/>
    </dgm:pt>
    <dgm:pt modelId="{1227C3AB-C1A3-42FA-962D-D1E35D656D5F}" type="pres">
      <dgm:prSet presAssocID="{A02B68E0-C7A3-4750-8977-4F5AEBA72AF2}" presName="conn" presStyleLbl="parChTrans1D2" presStyleIdx="0" presStyleCnt="1"/>
      <dgm:spPr/>
    </dgm:pt>
    <dgm:pt modelId="{364D5D50-341C-4B5E-A208-FA3FFF5E2673}" type="pres">
      <dgm:prSet presAssocID="{A02B68E0-C7A3-4750-8977-4F5AEBA72AF2}" presName="extraNode" presStyleLbl="node1" presStyleIdx="0" presStyleCnt="7"/>
      <dgm:spPr/>
    </dgm:pt>
    <dgm:pt modelId="{FD8D2F54-0171-4757-A024-9575B0E2E80E}" type="pres">
      <dgm:prSet presAssocID="{A02B68E0-C7A3-4750-8977-4F5AEBA72AF2}" presName="dstNode" presStyleLbl="node1" presStyleIdx="0" presStyleCnt="7"/>
      <dgm:spPr/>
    </dgm:pt>
    <dgm:pt modelId="{03758A7B-1AE6-4F99-9374-0B5A82261C10}" type="pres">
      <dgm:prSet presAssocID="{4F266C63-BB3B-4533-9495-B88BE34EBBEA}" presName="text_1" presStyleLbl="node1" presStyleIdx="0" presStyleCnt="7" custScaleX="100804" custScaleY="160407" custLinFactNeighborX="1311" custLinFactNeighborY="-21773">
        <dgm:presLayoutVars>
          <dgm:bulletEnabled val="1"/>
        </dgm:presLayoutVars>
      </dgm:prSet>
      <dgm:spPr/>
    </dgm:pt>
    <dgm:pt modelId="{D35E6AC1-0293-4720-917A-F9123484F521}" type="pres">
      <dgm:prSet presAssocID="{4F266C63-BB3B-4533-9495-B88BE34EBBEA}" presName="accent_1" presStyleCnt="0"/>
      <dgm:spPr/>
    </dgm:pt>
    <dgm:pt modelId="{68AC6CE0-0BB2-46B2-874C-0B070034B332}" type="pres">
      <dgm:prSet presAssocID="{4F266C63-BB3B-4533-9495-B88BE34EBBEA}" presName="accentRepeatNode" presStyleLbl="solidFgAcc1" presStyleIdx="0" presStyleCnt="7" custScaleX="45779" custScaleY="47906" custLinFactNeighborX="-2656" custLinFactNeighborY="-20450"/>
      <dgm:spPr>
        <a:solidFill>
          <a:schemeClr val="accent6">
            <a:lumMod val="60000"/>
            <a:lumOff val="40000"/>
          </a:schemeClr>
        </a:solidFill>
      </dgm:spPr>
    </dgm:pt>
    <dgm:pt modelId="{CEA61E4C-2EA1-48BD-8F3F-43F56AC607EC}" type="pres">
      <dgm:prSet presAssocID="{94881FB7-7095-481C-921F-2C001FED36E4}" presName="text_2" presStyleLbl="node1" presStyleIdx="1" presStyleCnt="7" custScaleX="101703" custScaleY="96760" custLinFactNeighborX="317" custLinFactNeighborY="-27033">
        <dgm:presLayoutVars>
          <dgm:bulletEnabled val="1"/>
        </dgm:presLayoutVars>
      </dgm:prSet>
      <dgm:spPr/>
    </dgm:pt>
    <dgm:pt modelId="{5EEC2647-3AF0-4F41-8615-5C76852589BC}" type="pres">
      <dgm:prSet presAssocID="{94881FB7-7095-481C-921F-2C001FED36E4}" presName="accent_2" presStyleCnt="0"/>
      <dgm:spPr/>
    </dgm:pt>
    <dgm:pt modelId="{6275206D-A727-4675-ACCE-D0542589D752}" type="pres">
      <dgm:prSet presAssocID="{94881FB7-7095-481C-921F-2C001FED36E4}" presName="accentRepeatNode" presStyleLbl="solidFgAcc1" presStyleIdx="1" presStyleCnt="7" custScaleX="41717" custScaleY="43299" custLinFactNeighborX="-16059" custLinFactNeighborY="-23667"/>
      <dgm:spPr>
        <a:solidFill>
          <a:srgbClr val="92D050"/>
        </a:solidFill>
      </dgm:spPr>
    </dgm:pt>
    <dgm:pt modelId="{B2FB26A2-D42D-414E-AED9-B050EF82ADC1}" type="pres">
      <dgm:prSet presAssocID="{6FDC5706-FDF4-4F7F-8F88-A441DF574DD5}" presName="text_3" presStyleLbl="node1" presStyleIdx="2" presStyleCnt="7" custScaleX="101965" custScaleY="194585" custLinFactY="12133" custLinFactNeighborX="-32" custLinFactNeighborY="100000">
        <dgm:presLayoutVars>
          <dgm:bulletEnabled val="1"/>
        </dgm:presLayoutVars>
      </dgm:prSet>
      <dgm:spPr/>
    </dgm:pt>
    <dgm:pt modelId="{F5C0663D-C2FA-4F30-857D-DDB5B4645EBB}" type="pres">
      <dgm:prSet presAssocID="{6FDC5706-FDF4-4F7F-8F88-A441DF574DD5}" presName="accent_3" presStyleCnt="0"/>
      <dgm:spPr/>
    </dgm:pt>
    <dgm:pt modelId="{6197D76C-9963-419A-8A3C-B00081DAB6EC}" type="pres">
      <dgm:prSet presAssocID="{6FDC5706-FDF4-4F7F-8F88-A441DF574DD5}" presName="accentRepeatNode" presStyleLbl="solidFgAcc1" presStyleIdx="2" presStyleCnt="7" custScaleX="46468" custScaleY="45176" custLinFactNeighborX="-14876" custLinFactNeighborY="-40444"/>
      <dgm:spPr>
        <a:solidFill>
          <a:schemeClr val="accent6">
            <a:lumMod val="75000"/>
          </a:schemeClr>
        </a:solidFill>
      </dgm:spPr>
    </dgm:pt>
    <dgm:pt modelId="{04F60BA2-E718-4D7B-937A-65CECF161A3B}" type="pres">
      <dgm:prSet presAssocID="{06E13519-D4A7-4826-910F-9F971A5E2E66}" presName="text_4" presStyleLbl="node1" presStyleIdx="3" presStyleCnt="7" custScaleX="107560" custScaleY="72643" custLinFactY="13106" custLinFactNeighborX="-1188" custLinFactNeighborY="100000">
        <dgm:presLayoutVars>
          <dgm:bulletEnabled val="1"/>
        </dgm:presLayoutVars>
      </dgm:prSet>
      <dgm:spPr/>
    </dgm:pt>
    <dgm:pt modelId="{2B7A3651-751E-4601-966B-577B72A68C3E}" type="pres">
      <dgm:prSet presAssocID="{06E13519-D4A7-4826-910F-9F971A5E2E66}" presName="accent_4" presStyleCnt="0"/>
      <dgm:spPr/>
    </dgm:pt>
    <dgm:pt modelId="{B00952C2-2C23-40C0-A5B0-C3AD55330812}" type="pres">
      <dgm:prSet presAssocID="{06E13519-D4A7-4826-910F-9F971A5E2E66}" presName="accentRepeatNode" presStyleLbl="solidFgAcc1" presStyleIdx="3" presStyleCnt="7" custScaleX="48420" custScaleY="51218" custLinFactNeighborX="-34124" custLinFactNeighborY="-38037"/>
      <dgm:spPr>
        <a:solidFill>
          <a:schemeClr val="accent6">
            <a:lumMod val="50000"/>
          </a:schemeClr>
        </a:solidFill>
      </dgm:spPr>
    </dgm:pt>
    <dgm:pt modelId="{B37F8181-0095-4AC9-A2F2-3FC151FFE8CE}" type="pres">
      <dgm:prSet presAssocID="{297C6953-888E-49C7-8C4F-2EC68B64383E}" presName="text_5" presStyleLbl="node1" presStyleIdx="4" presStyleCnt="7" custScaleX="105354" custScaleY="114207" custLinFactY="-152164" custLinFactNeighborX="-1344" custLinFactNeighborY="-200000">
        <dgm:presLayoutVars>
          <dgm:bulletEnabled val="1"/>
        </dgm:presLayoutVars>
      </dgm:prSet>
      <dgm:spPr/>
    </dgm:pt>
    <dgm:pt modelId="{D81C4F95-271D-46B0-8183-9656E44F3F15}" type="pres">
      <dgm:prSet presAssocID="{297C6953-888E-49C7-8C4F-2EC68B64383E}" presName="accent_5" presStyleCnt="0"/>
      <dgm:spPr/>
    </dgm:pt>
    <dgm:pt modelId="{A16ED3FB-74D9-4A90-A2A8-0D272D3028FA}" type="pres">
      <dgm:prSet presAssocID="{297C6953-888E-49C7-8C4F-2EC68B64383E}" presName="accentRepeatNode" presStyleLbl="solidFgAcc1" presStyleIdx="4" presStyleCnt="7" custScaleX="45361" custScaleY="42934" custLinFactNeighborX="-33138" custLinFactNeighborY="-34538"/>
      <dgm:spPr>
        <a:solidFill>
          <a:srgbClr val="ABE9FF"/>
        </a:solidFill>
      </dgm:spPr>
    </dgm:pt>
    <dgm:pt modelId="{D4D7F7F2-37B7-40D5-8092-05F5A4AA46E0}" type="pres">
      <dgm:prSet presAssocID="{BD400416-EDC2-4E26-A160-5C6AFB0568F2}" presName="text_6" presStyleLbl="node1" presStyleIdx="5" presStyleCnt="7" custScaleX="102741" custScaleY="83874" custLinFactNeighborX="2020" custLinFactNeighborY="-93388">
        <dgm:presLayoutVars>
          <dgm:bulletEnabled val="1"/>
        </dgm:presLayoutVars>
      </dgm:prSet>
      <dgm:spPr/>
    </dgm:pt>
    <dgm:pt modelId="{9208AAC0-1C0C-4B7B-A639-E955559EC965}" type="pres">
      <dgm:prSet presAssocID="{BD400416-EDC2-4E26-A160-5C6AFB0568F2}" presName="accent_6" presStyleCnt="0"/>
      <dgm:spPr/>
    </dgm:pt>
    <dgm:pt modelId="{D59EAC24-A8E4-418E-BFD0-BC93F5CBCDA8}" type="pres">
      <dgm:prSet presAssocID="{BD400416-EDC2-4E26-A160-5C6AFB0568F2}" presName="accentRepeatNode" presStyleLbl="solidFgAcc1" presStyleIdx="5" presStyleCnt="7" custScaleX="48723" custScaleY="46813" custLinFactNeighborX="463" custLinFactNeighborY="-79683"/>
      <dgm:spPr>
        <a:solidFill>
          <a:schemeClr val="accent5">
            <a:lumMod val="75000"/>
          </a:schemeClr>
        </a:solidFill>
      </dgm:spPr>
    </dgm:pt>
    <dgm:pt modelId="{540E4ECC-C33D-4BDF-9105-9F07DD7916D7}" type="pres">
      <dgm:prSet presAssocID="{9E79FCE0-228F-4AB2-ABF5-9CA74352C70A}" presName="text_7" presStyleLbl="node1" presStyleIdx="6" presStyleCnt="7" custScaleX="95067" custScaleY="133840" custLinFactY="-11064" custLinFactNeighborX="4179" custLinFactNeighborY="-100000">
        <dgm:presLayoutVars>
          <dgm:bulletEnabled val="1"/>
        </dgm:presLayoutVars>
      </dgm:prSet>
      <dgm:spPr/>
    </dgm:pt>
    <dgm:pt modelId="{F5BBA2A4-9E39-4684-9BCC-EA0854F4E9B8}" type="pres">
      <dgm:prSet presAssocID="{9E79FCE0-228F-4AB2-ABF5-9CA74352C70A}" presName="accent_7" presStyleCnt="0"/>
      <dgm:spPr/>
    </dgm:pt>
    <dgm:pt modelId="{CF746A1B-4E65-4846-8BAD-BD9710C9B820}" type="pres">
      <dgm:prSet presAssocID="{9E79FCE0-228F-4AB2-ABF5-9CA74352C70A}" presName="accentRepeatNode" presStyleLbl="solidFgAcc1" presStyleIdx="6" presStyleCnt="7" custScaleX="50394" custScaleY="52031" custLinFactNeighborX="49087" custLinFactNeighborY="-92117"/>
      <dgm:spPr>
        <a:solidFill>
          <a:schemeClr val="accent5">
            <a:lumMod val="50000"/>
          </a:schemeClr>
        </a:solidFill>
      </dgm:spPr>
    </dgm:pt>
  </dgm:ptLst>
  <dgm:cxnLst>
    <dgm:cxn modelId="{7C9F3700-69A5-4C53-B9E7-CE19C7049219}" srcId="{A02B68E0-C7A3-4750-8977-4F5AEBA72AF2}" destId="{DE5F8DF9-DD76-4C80-8AF3-80FEDF9649BE}" srcOrd="11" destOrd="0" parTransId="{A4D0AB10-258C-40E8-8C61-E8F8FB234479}" sibTransId="{A28AB6EF-F0B3-4E69-8F71-CFF73FD53CEE}"/>
    <dgm:cxn modelId="{A9AD3D0C-6BE5-4D78-967C-4B45BFE0B028}" srcId="{A02B68E0-C7A3-4750-8977-4F5AEBA72AF2}" destId="{C0822E5A-1D1E-4ADB-9D44-DF6FD36592F6}" srcOrd="12" destOrd="0" parTransId="{B9DE6776-575B-402D-8B70-B76A1AA0AA6E}" sibTransId="{8619F655-1B7D-4EC3-A043-BAC35292ADF6}"/>
    <dgm:cxn modelId="{4E9B981C-2B59-4E78-A737-B7CEA406840E}" type="presOf" srcId="{40B9F9FE-2573-4B1B-B937-11E51B185BD3}" destId="{1227C3AB-C1A3-42FA-962D-D1E35D656D5F}" srcOrd="0" destOrd="0" presId="urn:microsoft.com/office/officeart/2008/layout/VerticalCurvedList"/>
    <dgm:cxn modelId="{BA309E30-931B-4C7C-9767-6AA9A2C5DDF9}" srcId="{A02B68E0-C7A3-4750-8977-4F5AEBA72AF2}" destId="{4F266C63-BB3B-4533-9495-B88BE34EBBEA}" srcOrd="0" destOrd="0" parTransId="{F1566F71-0F57-488A-AB6E-4B8E3FAD703B}" sibTransId="{40B9F9FE-2573-4B1B-B937-11E51B185BD3}"/>
    <dgm:cxn modelId="{0B654D31-1B6D-437E-88F4-B6849BAB282A}" type="presOf" srcId="{297C6953-888E-49C7-8C4F-2EC68B64383E}" destId="{B37F8181-0095-4AC9-A2F2-3FC151FFE8CE}" srcOrd="0" destOrd="0" presId="urn:microsoft.com/office/officeart/2008/layout/VerticalCurvedList"/>
    <dgm:cxn modelId="{A385B937-EF8C-4A5F-A8F4-AB26DE0A5D5D}" srcId="{A02B68E0-C7A3-4750-8977-4F5AEBA72AF2}" destId="{9E79FCE0-228F-4AB2-ABF5-9CA74352C70A}" srcOrd="6" destOrd="0" parTransId="{F14F9E7A-DD0A-430E-8CE7-B0424A4DE8ED}" sibTransId="{B919449E-D206-44EF-8814-49042A73E1E1}"/>
    <dgm:cxn modelId="{3BE63F3D-BB04-4D0D-81DF-187E2FC406B4}" type="presOf" srcId="{94881FB7-7095-481C-921F-2C001FED36E4}" destId="{CEA61E4C-2EA1-48BD-8F3F-43F56AC607EC}" srcOrd="0" destOrd="0" presId="urn:microsoft.com/office/officeart/2008/layout/VerticalCurvedList"/>
    <dgm:cxn modelId="{B9F61B5C-69B6-4D8A-9CF1-14DD1077DA1E}" srcId="{A02B68E0-C7A3-4750-8977-4F5AEBA72AF2}" destId="{06E13519-D4A7-4826-910F-9F971A5E2E66}" srcOrd="3" destOrd="0" parTransId="{8701024E-3A28-47DA-83B9-10E02038E18B}" sibTransId="{369887F7-AEFF-4095-BF7C-77DEB618BE31}"/>
    <dgm:cxn modelId="{5A5B215C-E0B2-42D2-AEC8-B8FD71CF7586}" srcId="{A02B68E0-C7A3-4750-8977-4F5AEBA72AF2}" destId="{6FDC5706-FDF4-4F7F-8F88-A441DF574DD5}" srcOrd="2" destOrd="0" parTransId="{3A45D3B5-CE78-450B-BA74-A683D58F19A4}" sibTransId="{9EACF6C9-52B9-4620-B7D4-BD55F90CEE87}"/>
    <dgm:cxn modelId="{88C7786A-5682-4611-AC29-AE5D8CA4CD3F}" type="presOf" srcId="{BD400416-EDC2-4E26-A160-5C6AFB0568F2}" destId="{D4D7F7F2-37B7-40D5-8092-05F5A4AA46E0}" srcOrd="0" destOrd="0" presId="urn:microsoft.com/office/officeart/2008/layout/VerticalCurvedList"/>
    <dgm:cxn modelId="{C8E7FA85-EBDE-48C6-940A-4BA375988CA9}" srcId="{A02B68E0-C7A3-4750-8977-4F5AEBA72AF2}" destId="{E9A8CCC3-EFCA-44B8-8307-BFD79B6F696F}" srcOrd="13" destOrd="0" parTransId="{8BF3EC72-5637-467E-B557-B5BD93FC8AE0}" sibTransId="{0D0EAB03-2AA9-422A-82FC-4FA0480BFDF9}"/>
    <dgm:cxn modelId="{DF453E87-32B5-4EA5-BA40-F421387E461D}" srcId="{A02B68E0-C7A3-4750-8977-4F5AEBA72AF2}" destId="{19486888-7062-4E64-99B5-1988B80F596B}" srcOrd="14" destOrd="0" parTransId="{4776E2C0-9334-47A9-AE66-87E1981C1C47}" sibTransId="{3A2E68AD-730D-46E4-BE35-381203CBB228}"/>
    <dgm:cxn modelId="{1BADD69B-9B92-4901-A8A8-AD6B614F1803}" type="presOf" srcId="{06E13519-D4A7-4826-910F-9F971A5E2E66}" destId="{04F60BA2-E718-4D7B-937A-65CECF161A3B}" srcOrd="0" destOrd="0" presId="urn:microsoft.com/office/officeart/2008/layout/VerticalCurvedList"/>
    <dgm:cxn modelId="{5D3430A2-1EED-4DE7-ACC4-AEF787A267AE}" srcId="{A02B68E0-C7A3-4750-8977-4F5AEBA72AF2}" destId="{594C7039-69DC-419B-AEE7-EAE91A04A857}" srcOrd="7" destOrd="0" parTransId="{E8E3F017-2062-4309-AD17-2005CCF6C839}" sibTransId="{5C82C829-25CD-44F0-9A26-5A5071A32971}"/>
    <dgm:cxn modelId="{250DCFA6-4B41-449F-89A3-AF303DE4E6FE}" srcId="{A02B68E0-C7A3-4750-8977-4F5AEBA72AF2}" destId="{4AE9E838-48D5-438D-A71B-C50AB6C6E702}" srcOrd="15" destOrd="0" parTransId="{1D5E62C7-396F-46CA-9002-8E3E5FBC9D3B}" sibTransId="{7FAE90DB-6FE5-48D0-A5EC-7488DC5B6D4B}"/>
    <dgm:cxn modelId="{94EF2CB0-1D46-41CB-A0BD-C9CB7C1F2DCD}" type="presOf" srcId="{6FDC5706-FDF4-4F7F-8F88-A441DF574DD5}" destId="{B2FB26A2-D42D-414E-AED9-B050EF82ADC1}" srcOrd="0" destOrd="0" presId="urn:microsoft.com/office/officeart/2008/layout/VerticalCurvedList"/>
    <dgm:cxn modelId="{FA2BC1B6-7A80-4F03-AB39-EEBAB0542E45}" type="presOf" srcId="{A02B68E0-C7A3-4750-8977-4F5AEBA72AF2}" destId="{FA695F4E-4555-40FD-A692-FF7541132423}" srcOrd="0" destOrd="0" presId="urn:microsoft.com/office/officeart/2008/layout/VerticalCurvedList"/>
    <dgm:cxn modelId="{82D8B1C1-E364-4D0A-8C18-BBECA8562E71}" srcId="{A02B68E0-C7A3-4750-8977-4F5AEBA72AF2}" destId="{8FF09FEA-4C95-467C-A331-C8B5DEB5E7E0}" srcOrd="9" destOrd="0" parTransId="{BF0D7F3F-7238-4D0B-963F-FCC7927CC5E9}" sibTransId="{75F63150-6971-455C-9ED5-E460DC222F48}"/>
    <dgm:cxn modelId="{709E3BC4-7DF3-4647-BA8F-DF3FFBBA2378}" srcId="{A02B68E0-C7A3-4750-8977-4F5AEBA72AF2}" destId="{94881FB7-7095-481C-921F-2C001FED36E4}" srcOrd="1" destOrd="0" parTransId="{A90C61D3-1F63-4B71-8571-CA6FF7BCE197}" sibTransId="{056FC4D3-EE77-41A1-BB6D-49A50C0A7AA3}"/>
    <dgm:cxn modelId="{1A0CBDC9-95F9-4C1E-8A02-BF4399D99F66}" type="presOf" srcId="{4F266C63-BB3B-4533-9495-B88BE34EBBEA}" destId="{03758A7B-1AE6-4F99-9374-0B5A82261C10}" srcOrd="0" destOrd="0" presId="urn:microsoft.com/office/officeart/2008/layout/VerticalCurvedList"/>
    <dgm:cxn modelId="{6B0045D3-A0C0-47C7-A040-45317BDBB4D3}" srcId="{A02B68E0-C7A3-4750-8977-4F5AEBA72AF2}" destId="{0D0CD645-F48A-46E7-A294-DD08E714B378}" srcOrd="8" destOrd="0" parTransId="{00EA24A2-0CB9-43E5-A1B5-9857F0ADB182}" sibTransId="{EB8DE7D4-B9C2-4B2E-A00F-0908ABC74F37}"/>
    <dgm:cxn modelId="{0DAE0BD8-AAB5-4713-B766-30D63DA18581}" srcId="{A02B68E0-C7A3-4750-8977-4F5AEBA72AF2}" destId="{9D0F321D-4271-446B-B4A5-38877A8DF2FF}" srcOrd="10" destOrd="0" parTransId="{5C893FE1-769D-4668-9CE0-07644E0177B0}" sibTransId="{C6D9237E-56DF-4661-A282-84A842EE1805}"/>
    <dgm:cxn modelId="{FE6BD2E1-7E38-4B6F-8F25-1F21597630EA}" srcId="{A02B68E0-C7A3-4750-8977-4F5AEBA72AF2}" destId="{297C6953-888E-49C7-8C4F-2EC68B64383E}" srcOrd="4" destOrd="0" parTransId="{C4D7AE9C-C8A8-451D-9F35-229E25FB7C30}" sibTransId="{9D6C58F5-CD77-4D8F-A1CC-272BC4F5D370}"/>
    <dgm:cxn modelId="{4E4DB8E5-9989-434A-8D86-DFBF9642968E}" type="presOf" srcId="{9E79FCE0-228F-4AB2-ABF5-9CA74352C70A}" destId="{540E4ECC-C33D-4BDF-9105-9F07DD7916D7}" srcOrd="0" destOrd="0" presId="urn:microsoft.com/office/officeart/2008/layout/VerticalCurvedList"/>
    <dgm:cxn modelId="{80809DF9-A03C-4813-BCC2-F8D56E8CED9B}" srcId="{A02B68E0-C7A3-4750-8977-4F5AEBA72AF2}" destId="{BD400416-EDC2-4E26-A160-5C6AFB0568F2}" srcOrd="5" destOrd="0" parTransId="{A850066D-14ED-4B18-9B8E-26AA2FD2A10D}" sibTransId="{B7D2D438-2E45-46EC-B533-FFD0CC6579F5}"/>
    <dgm:cxn modelId="{A103EABE-1AC3-4DA4-95D3-F3CBA48F773E}" type="presParOf" srcId="{FA695F4E-4555-40FD-A692-FF7541132423}" destId="{FF355922-1223-416C-8832-B2109C02C1F7}" srcOrd="0" destOrd="0" presId="urn:microsoft.com/office/officeart/2008/layout/VerticalCurvedList"/>
    <dgm:cxn modelId="{475BD2C0-A374-474E-8EE2-551D74F3FE34}" type="presParOf" srcId="{FF355922-1223-416C-8832-B2109C02C1F7}" destId="{870E3CFA-A8B7-4AFB-A857-20A197ED21B4}" srcOrd="0" destOrd="0" presId="urn:microsoft.com/office/officeart/2008/layout/VerticalCurvedList"/>
    <dgm:cxn modelId="{8118F68F-2641-4EE3-A173-66D6A483BD20}" type="presParOf" srcId="{870E3CFA-A8B7-4AFB-A857-20A197ED21B4}" destId="{8A838078-1B54-4572-8A1E-6806494EE82B}" srcOrd="0" destOrd="0" presId="urn:microsoft.com/office/officeart/2008/layout/VerticalCurvedList"/>
    <dgm:cxn modelId="{54B123F9-49F4-4B0F-B824-389CDA216618}" type="presParOf" srcId="{870E3CFA-A8B7-4AFB-A857-20A197ED21B4}" destId="{1227C3AB-C1A3-42FA-962D-D1E35D656D5F}" srcOrd="1" destOrd="0" presId="urn:microsoft.com/office/officeart/2008/layout/VerticalCurvedList"/>
    <dgm:cxn modelId="{289B8A5D-D2BF-4EE8-8AC9-4938FA58AD68}" type="presParOf" srcId="{870E3CFA-A8B7-4AFB-A857-20A197ED21B4}" destId="{364D5D50-341C-4B5E-A208-FA3FFF5E2673}" srcOrd="2" destOrd="0" presId="urn:microsoft.com/office/officeart/2008/layout/VerticalCurvedList"/>
    <dgm:cxn modelId="{5AD5DDBC-E615-4A6E-AE91-01BC965FD69C}" type="presParOf" srcId="{870E3CFA-A8B7-4AFB-A857-20A197ED21B4}" destId="{FD8D2F54-0171-4757-A024-9575B0E2E80E}" srcOrd="3" destOrd="0" presId="urn:microsoft.com/office/officeart/2008/layout/VerticalCurvedList"/>
    <dgm:cxn modelId="{3620DC0D-8FEE-4BAF-BF5F-EBB8DFD1A105}" type="presParOf" srcId="{FF355922-1223-416C-8832-B2109C02C1F7}" destId="{03758A7B-1AE6-4F99-9374-0B5A82261C10}" srcOrd="1" destOrd="0" presId="urn:microsoft.com/office/officeart/2008/layout/VerticalCurvedList"/>
    <dgm:cxn modelId="{895A30E6-7475-4D2B-9F74-BA67A51A07AC}" type="presParOf" srcId="{FF355922-1223-416C-8832-B2109C02C1F7}" destId="{D35E6AC1-0293-4720-917A-F9123484F521}" srcOrd="2" destOrd="0" presId="urn:microsoft.com/office/officeart/2008/layout/VerticalCurvedList"/>
    <dgm:cxn modelId="{21A6D92A-BC10-4AA5-8166-4F961C5B16EE}" type="presParOf" srcId="{D35E6AC1-0293-4720-917A-F9123484F521}" destId="{68AC6CE0-0BB2-46B2-874C-0B070034B332}" srcOrd="0" destOrd="0" presId="urn:microsoft.com/office/officeart/2008/layout/VerticalCurvedList"/>
    <dgm:cxn modelId="{6B548FFD-F1CC-495A-B687-24B39997E76C}" type="presParOf" srcId="{FF355922-1223-416C-8832-B2109C02C1F7}" destId="{CEA61E4C-2EA1-48BD-8F3F-43F56AC607EC}" srcOrd="3" destOrd="0" presId="urn:microsoft.com/office/officeart/2008/layout/VerticalCurvedList"/>
    <dgm:cxn modelId="{B8245ADD-93A1-4441-BBD4-C3D2434C0ADD}" type="presParOf" srcId="{FF355922-1223-416C-8832-B2109C02C1F7}" destId="{5EEC2647-3AF0-4F41-8615-5C76852589BC}" srcOrd="4" destOrd="0" presId="urn:microsoft.com/office/officeart/2008/layout/VerticalCurvedList"/>
    <dgm:cxn modelId="{433A14F8-4FE6-4F8F-B5B9-ED8346BFF8E0}" type="presParOf" srcId="{5EEC2647-3AF0-4F41-8615-5C76852589BC}" destId="{6275206D-A727-4675-ACCE-D0542589D752}" srcOrd="0" destOrd="0" presId="urn:microsoft.com/office/officeart/2008/layout/VerticalCurvedList"/>
    <dgm:cxn modelId="{2256B8DD-015F-48A1-BD3A-0EEB068DA19C}" type="presParOf" srcId="{FF355922-1223-416C-8832-B2109C02C1F7}" destId="{B2FB26A2-D42D-414E-AED9-B050EF82ADC1}" srcOrd="5" destOrd="0" presId="urn:microsoft.com/office/officeart/2008/layout/VerticalCurvedList"/>
    <dgm:cxn modelId="{DF671499-3BF5-4FAA-AB1C-E84790EAB248}" type="presParOf" srcId="{FF355922-1223-416C-8832-B2109C02C1F7}" destId="{F5C0663D-C2FA-4F30-857D-DDB5B4645EBB}" srcOrd="6" destOrd="0" presId="urn:microsoft.com/office/officeart/2008/layout/VerticalCurvedList"/>
    <dgm:cxn modelId="{B5D472B0-86BC-4F3E-BD91-EB05586E5879}" type="presParOf" srcId="{F5C0663D-C2FA-4F30-857D-DDB5B4645EBB}" destId="{6197D76C-9963-419A-8A3C-B00081DAB6EC}" srcOrd="0" destOrd="0" presId="urn:microsoft.com/office/officeart/2008/layout/VerticalCurvedList"/>
    <dgm:cxn modelId="{A4E51BA9-9AEA-4AB6-BAB2-2A512CC348CF}" type="presParOf" srcId="{FF355922-1223-416C-8832-B2109C02C1F7}" destId="{04F60BA2-E718-4D7B-937A-65CECF161A3B}" srcOrd="7" destOrd="0" presId="urn:microsoft.com/office/officeart/2008/layout/VerticalCurvedList"/>
    <dgm:cxn modelId="{D1D9C8EA-37D4-4EBC-BC9E-F36A535541AB}" type="presParOf" srcId="{FF355922-1223-416C-8832-B2109C02C1F7}" destId="{2B7A3651-751E-4601-966B-577B72A68C3E}" srcOrd="8" destOrd="0" presId="urn:microsoft.com/office/officeart/2008/layout/VerticalCurvedList"/>
    <dgm:cxn modelId="{FE686A7E-AFAB-4051-BB1D-96D11881A987}" type="presParOf" srcId="{2B7A3651-751E-4601-966B-577B72A68C3E}" destId="{B00952C2-2C23-40C0-A5B0-C3AD55330812}" srcOrd="0" destOrd="0" presId="urn:microsoft.com/office/officeart/2008/layout/VerticalCurvedList"/>
    <dgm:cxn modelId="{22253DE1-DD1E-4435-8315-8E98CD241835}" type="presParOf" srcId="{FF355922-1223-416C-8832-B2109C02C1F7}" destId="{B37F8181-0095-4AC9-A2F2-3FC151FFE8CE}" srcOrd="9" destOrd="0" presId="urn:microsoft.com/office/officeart/2008/layout/VerticalCurvedList"/>
    <dgm:cxn modelId="{6D8BFE65-64D5-4D2C-BDFB-031D93C915F1}" type="presParOf" srcId="{FF355922-1223-416C-8832-B2109C02C1F7}" destId="{D81C4F95-271D-46B0-8183-9656E44F3F15}" srcOrd="10" destOrd="0" presId="urn:microsoft.com/office/officeart/2008/layout/VerticalCurvedList"/>
    <dgm:cxn modelId="{BC95C49F-1F42-49E3-A7E1-6C43A258D59B}" type="presParOf" srcId="{D81C4F95-271D-46B0-8183-9656E44F3F15}" destId="{A16ED3FB-74D9-4A90-A2A8-0D272D3028FA}" srcOrd="0" destOrd="0" presId="urn:microsoft.com/office/officeart/2008/layout/VerticalCurvedList"/>
    <dgm:cxn modelId="{750200D1-6C2B-4E81-BC8B-E5D205CD04D0}" type="presParOf" srcId="{FF355922-1223-416C-8832-B2109C02C1F7}" destId="{D4D7F7F2-37B7-40D5-8092-05F5A4AA46E0}" srcOrd="11" destOrd="0" presId="urn:microsoft.com/office/officeart/2008/layout/VerticalCurvedList"/>
    <dgm:cxn modelId="{05B4D0EA-32F8-40A0-9212-4F8F8D5584F5}" type="presParOf" srcId="{FF355922-1223-416C-8832-B2109C02C1F7}" destId="{9208AAC0-1C0C-4B7B-A639-E955559EC965}" srcOrd="12" destOrd="0" presId="urn:microsoft.com/office/officeart/2008/layout/VerticalCurvedList"/>
    <dgm:cxn modelId="{35B1BC0B-854F-44E4-B8C3-4A179D6C779B}" type="presParOf" srcId="{9208AAC0-1C0C-4B7B-A639-E955559EC965}" destId="{D59EAC24-A8E4-418E-BFD0-BC93F5CBCDA8}" srcOrd="0" destOrd="0" presId="urn:microsoft.com/office/officeart/2008/layout/VerticalCurvedList"/>
    <dgm:cxn modelId="{1AEF9599-4BD8-402E-BD92-F64C5EF93A11}" type="presParOf" srcId="{FF355922-1223-416C-8832-B2109C02C1F7}" destId="{540E4ECC-C33D-4BDF-9105-9F07DD7916D7}" srcOrd="13" destOrd="0" presId="urn:microsoft.com/office/officeart/2008/layout/VerticalCurvedList"/>
    <dgm:cxn modelId="{79D1DBB9-16A4-403C-8308-743E4FDEC3BD}" type="presParOf" srcId="{FF355922-1223-416C-8832-B2109C02C1F7}" destId="{F5BBA2A4-9E39-4684-9BCC-EA0854F4E9B8}" srcOrd="14" destOrd="0" presId="urn:microsoft.com/office/officeart/2008/layout/VerticalCurvedList"/>
    <dgm:cxn modelId="{A390B6D7-06F1-43E1-9734-63E684289977}" type="presParOf" srcId="{F5BBA2A4-9E39-4684-9BCC-EA0854F4E9B8}" destId="{CF746A1B-4E65-4846-8BAD-BD9710C9B8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3BE150-3D1A-4036-89DA-EC7C2908233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FE7C06C-9536-48E0-86BF-A44CCE7F4CD1}">
      <dgm:prSet/>
      <dgm:spPr/>
      <dgm:t>
        <a:bodyPr/>
        <a:lstStyle/>
        <a:p>
          <a:r>
            <a: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 feladat</a:t>
          </a:r>
          <a:r>
            <a:rPr lang="hu-HU" dirty="0"/>
            <a:t>:</a:t>
          </a:r>
          <a:endParaRPr lang="en-US" dirty="0"/>
        </a:p>
      </dgm:t>
    </dgm:pt>
    <dgm:pt modelId="{AC5D001F-149D-4BF0-9677-F49B93CB4C8E}" type="parTrans" cxnId="{56DA247D-A182-48C8-96FA-FE86231252F9}">
      <dgm:prSet/>
      <dgm:spPr/>
      <dgm:t>
        <a:bodyPr/>
        <a:lstStyle/>
        <a:p>
          <a:endParaRPr lang="en-US"/>
        </a:p>
      </dgm:t>
    </dgm:pt>
    <dgm:pt modelId="{1D1EBA2C-17AC-47FF-9E40-98D323A2EF19}" type="sibTrans" cxnId="{56DA247D-A182-48C8-96FA-FE86231252F9}">
      <dgm:prSet/>
      <dgm:spPr/>
      <dgm:t>
        <a:bodyPr/>
        <a:lstStyle/>
        <a:p>
          <a:endParaRPr lang="en-US"/>
        </a:p>
      </dgm:t>
    </dgm:pt>
    <dgm:pt modelId="{0E743691-F936-4385-A9F4-EBEB598674F4}">
      <dgm:prSet/>
      <dgm:spPr/>
      <dgm:t>
        <a:bodyPr/>
        <a:lstStyle/>
        <a:p>
          <a:r>
            <a: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H2 busz beszerzés támogatása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C0EA195-E2A4-461E-874C-E32E3E3880D9}" type="parTrans" cxnId="{331947A7-0F8D-453F-B917-9BEB4434B84E}">
      <dgm:prSet/>
      <dgm:spPr/>
      <dgm:t>
        <a:bodyPr/>
        <a:lstStyle/>
        <a:p>
          <a:endParaRPr lang="en-US"/>
        </a:p>
      </dgm:t>
    </dgm:pt>
    <dgm:pt modelId="{85BE15FA-9AE9-4280-97F8-C5F125A43D8D}" type="sibTrans" cxnId="{331947A7-0F8D-453F-B917-9BEB4434B84E}">
      <dgm:prSet/>
      <dgm:spPr/>
      <dgm:t>
        <a:bodyPr/>
        <a:lstStyle/>
        <a:p>
          <a:endParaRPr lang="en-US"/>
        </a:p>
      </dgm:t>
    </dgm:pt>
    <dgm:pt modelId="{6C4222D9-0246-43EE-B00F-EE37D37F18A1}">
      <dgm:prSet custT="1"/>
      <dgm:spPr/>
      <dgm:t>
        <a:bodyPr/>
        <a:lstStyle/>
        <a:p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Volánbusz egyedi támogatás 25 ezer fő alatti </a:t>
          </a:r>
          <a:r>
            <a:rPr lang="hu-H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településeken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77670D-F49F-4E1A-A244-69DF13D9A4E4}" type="parTrans" cxnId="{2647474F-7CB0-4706-B032-6B78DEA8B80A}">
      <dgm:prSet/>
      <dgm:spPr/>
      <dgm:t>
        <a:bodyPr/>
        <a:lstStyle/>
        <a:p>
          <a:endParaRPr lang="en-US"/>
        </a:p>
      </dgm:t>
    </dgm:pt>
    <dgm:pt modelId="{2D959639-11C1-425C-B9F2-72EB5F3223A0}" type="sibTrans" cxnId="{2647474F-7CB0-4706-B032-6B78DEA8B80A}">
      <dgm:prSet/>
      <dgm:spPr/>
      <dgm:t>
        <a:bodyPr/>
        <a:lstStyle/>
        <a:p>
          <a:endParaRPr lang="en-US"/>
        </a:p>
      </dgm:t>
    </dgm:pt>
    <dgm:pt modelId="{5F31E969-6161-42A2-A21C-36767759C14E}">
      <dgm:prSet/>
      <dgm:spPr/>
      <dgm:t>
        <a:bodyPr/>
        <a:lstStyle/>
        <a:p>
          <a:r>
            <a: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Iskolabusz Pilot Projekt támogatása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61887D-1C93-484F-9F3F-184713DE6E1D}" type="parTrans" cxnId="{208A72D3-8B0F-4A87-AC20-CF0A64170153}">
      <dgm:prSet/>
      <dgm:spPr/>
      <dgm:t>
        <a:bodyPr/>
        <a:lstStyle/>
        <a:p>
          <a:endParaRPr lang="en-US"/>
        </a:p>
      </dgm:t>
    </dgm:pt>
    <dgm:pt modelId="{49BCF8F4-F4CD-4117-81A5-86B0B58BA428}" type="sibTrans" cxnId="{208A72D3-8B0F-4A87-AC20-CF0A64170153}">
      <dgm:prSet/>
      <dgm:spPr/>
      <dgm:t>
        <a:bodyPr/>
        <a:lstStyle/>
        <a:p>
          <a:endParaRPr lang="en-US"/>
        </a:p>
      </dgm:t>
    </dgm:pt>
    <dgm:pt modelId="{9991288B-1F6A-408B-84E0-7A51D03AB81F}">
      <dgm:prSet/>
      <dgm:spPr/>
      <dgm:t>
        <a:bodyPr/>
        <a:lstStyle/>
        <a:p>
          <a:r>
            <a: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 ezer feletti városokban elektromos buszflotta bővítése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EBB46F9-07B3-4E7E-A343-5F899C3D2B1D}" type="parTrans" cxnId="{9BD24633-D5B6-4A77-A9FC-B2A44B88CC6A}">
      <dgm:prSet/>
      <dgm:spPr/>
      <dgm:t>
        <a:bodyPr/>
        <a:lstStyle/>
        <a:p>
          <a:endParaRPr lang="en-US"/>
        </a:p>
      </dgm:t>
    </dgm:pt>
    <dgm:pt modelId="{7FA702F1-08B8-4BFF-954A-23AC0F2281B4}" type="sibTrans" cxnId="{9BD24633-D5B6-4A77-A9FC-B2A44B88CC6A}">
      <dgm:prSet/>
      <dgm:spPr/>
      <dgm:t>
        <a:bodyPr/>
        <a:lstStyle/>
        <a:p>
          <a:endParaRPr lang="en-US"/>
        </a:p>
      </dgm:t>
    </dgm:pt>
    <dgm:pt modelId="{3E13170F-C8B8-4A37-BEB4-B608EC401BEF}">
      <dgm:prSet/>
      <dgm:spPr/>
      <dgm:t>
        <a:bodyPr/>
        <a:lstStyle/>
        <a:p>
          <a:r>
            <a: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 ezer alatti városokban elektromos buszflotta és töltő kialakítása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04AAB9-FD2A-4F14-A041-BBEC42B879E1}" type="parTrans" cxnId="{86B95080-12B1-4B5C-B8EB-63DF412F9C77}">
      <dgm:prSet/>
      <dgm:spPr/>
      <dgm:t>
        <a:bodyPr/>
        <a:lstStyle/>
        <a:p>
          <a:endParaRPr lang="en-US"/>
        </a:p>
      </dgm:t>
    </dgm:pt>
    <dgm:pt modelId="{AA7A0CE0-714F-4795-908A-E38DD844AA6D}" type="sibTrans" cxnId="{86B95080-12B1-4B5C-B8EB-63DF412F9C77}">
      <dgm:prSet/>
      <dgm:spPr/>
      <dgm:t>
        <a:bodyPr/>
        <a:lstStyle/>
        <a:p>
          <a:endParaRPr lang="en-US"/>
        </a:p>
      </dgm:t>
    </dgm:pt>
    <dgm:pt modelId="{A4175B3C-52FC-49FA-80FF-9A555BD2A35B}">
      <dgm:prSet/>
      <dgm:spPr/>
      <dgm:t>
        <a:bodyPr/>
        <a:lstStyle/>
        <a:p>
          <a:r>
            <a: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Komplex energiamenedzsment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FE795C-F3DB-4E64-95AB-B60F9976069A}" type="parTrans" cxnId="{E4D00645-A55A-42D5-AC61-1052CA956EEF}">
      <dgm:prSet/>
      <dgm:spPr/>
      <dgm:t>
        <a:bodyPr/>
        <a:lstStyle/>
        <a:p>
          <a:endParaRPr lang="en-US"/>
        </a:p>
      </dgm:t>
    </dgm:pt>
    <dgm:pt modelId="{53083EDD-5254-4017-8419-2127F8A22768}" type="sibTrans" cxnId="{E4D00645-A55A-42D5-AC61-1052CA956EEF}">
      <dgm:prSet/>
      <dgm:spPr/>
      <dgm:t>
        <a:bodyPr/>
        <a:lstStyle/>
        <a:p>
          <a:endParaRPr lang="en-US"/>
        </a:p>
      </dgm:t>
    </dgm:pt>
    <dgm:pt modelId="{CF2CACF9-A9B1-4ABD-B5FE-922AED333152}" type="pres">
      <dgm:prSet presAssocID="{723BE150-3D1A-4036-89DA-EC7C29082332}" presName="vert0" presStyleCnt="0">
        <dgm:presLayoutVars>
          <dgm:dir/>
          <dgm:animOne val="branch"/>
          <dgm:animLvl val="lvl"/>
        </dgm:presLayoutVars>
      </dgm:prSet>
      <dgm:spPr/>
    </dgm:pt>
    <dgm:pt modelId="{A18D53D4-ABDB-4825-92F9-69B80302BAF7}" type="pres">
      <dgm:prSet presAssocID="{BFE7C06C-9536-48E0-86BF-A44CCE7F4CD1}" presName="thickLine" presStyleLbl="alignNode1" presStyleIdx="0" presStyleCnt="1"/>
      <dgm:spPr/>
    </dgm:pt>
    <dgm:pt modelId="{ED60656B-3817-4D20-AF08-3545CD038A24}" type="pres">
      <dgm:prSet presAssocID="{BFE7C06C-9536-48E0-86BF-A44CCE7F4CD1}" presName="horz1" presStyleCnt="0"/>
      <dgm:spPr/>
    </dgm:pt>
    <dgm:pt modelId="{4E97B32F-97FB-45B0-BA3B-396414906FB5}" type="pres">
      <dgm:prSet presAssocID="{BFE7C06C-9536-48E0-86BF-A44CCE7F4CD1}" presName="tx1" presStyleLbl="revTx" presStyleIdx="0" presStyleCnt="7"/>
      <dgm:spPr/>
    </dgm:pt>
    <dgm:pt modelId="{597FDB66-472C-4C4C-9E08-5FD7F3C7C8F7}" type="pres">
      <dgm:prSet presAssocID="{BFE7C06C-9536-48E0-86BF-A44CCE7F4CD1}" presName="vert1" presStyleCnt="0"/>
      <dgm:spPr/>
    </dgm:pt>
    <dgm:pt modelId="{7C65FB8C-D81A-4D87-845C-B57B9A34A7B9}" type="pres">
      <dgm:prSet presAssocID="{0E743691-F936-4385-A9F4-EBEB598674F4}" presName="vertSpace2a" presStyleCnt="0"/>
      <dgm:spPr/>
    </dgm:pt>
    <dgm:pt modelId="{9D45EE64-BA50-4F02-96D7-E03B7CB3F00E}" type="pres">
      <dgm:prSet presAssocID="{0E743691-F936-4385-A9F4-EBEB598674F4}" presName="horz2" presStyleCnt="0"/>
      <dgm:spPr/>
    </dgm:pt>
    <dgm:pt modelId="{46E9CC9B-28D5-42C2-BA0B-966007940709}" type="pres">
      <dgm:prSet presAssocID="{0E743691-F936-4385-A9F4-EBEB598674F4}" presName="horzSpace2" presStyleCnt="0"/>
      <dgm:spPr/>
    </dgm:pt>
    <dgm:pt modelId="{8815A030-5AA8-4E2A-B771-2CB7FD6B1063}" type="pres">
      <dgm:prSet presAssocID="{0E743691-F936-4385-A9F4-EBEB598674F4}" presName="tx2" presStyleLbl="revTx" presStyleIdx="1" presStyleCnt="7"/>
      <dgm:spPr/>
    </dgm:pt>
    <dgm:pt modelId="{2349BE0D-94D4-49E9-8250-CF8BE98926DF}" type="pres">
      <dgm:prSet presAssocID="{0E743691-F936-4385-A9F4-EBEB598674F4}" presName="vert2" presStyleCnt="0"/>
      <dgm:spPr/>
    </dgm:pt>
    <dgm:pt modelId="{C57B4BEB-6E83-4F5D-9207-6BE42DEA26FC}" type="pres">
      <dgm:prSet presAssocID="{0E743691-F936-4385-A9F4-EBEB598674F4}" presName="thinLine2b" presStyleLbl="callout" presStyleIdx="0" presStyleCnt="6"/>
      <dgm:spPr/>
    </dgm:pt>
    <dgm:pt modelId="{0740606E-712B-4FA3-A460-0745D1869CAB}" type="pres">
      <dgm:prSet presAssocID="{0E743691-F936-4385-A9F4-EBEB598674F4}" presName="vertSpace2b" presStyleCnt="0"/>
      <dgm:spPr/>
    </dgm:pt>
    <dgm:pt modelId="{1E1148B0-E274-48E3-8360-5A47C4279DA8}" type="pres">
      <dgm:prSet presAssocID="{6C4222D9-0246-43EE-B00F-EE37D37F18A1}" presName="horz2" presStyleCnt="0"/>
      <dgm:spPr/>
    </dgm:pt>
    <dgm:pt modelId="{241A5B2B-33D0-45FC-842D-988068E4912B}" type="pres">
      <dgm:prSet presAssocID="{6C4222D9-0246-43EE-B00F-EE37D37F18A1}" presName="horzSpace2" presStyleCnt="0"/>
      <dgm:spPr/>
    </dgm:pt>
    <dgm:pt modelId="{28BFD0D0-8F43-429C-8327-9535CD15FA3A}" type="pres">
      <dgm:prSet presAssocID="{6C4222D9-0246-43EE-B00F-EE37D37F18A1}" presName="tx2" presStyleLbl="revTx" presStyleIdx="2" presStyleCnt="7"/>
      <dgm:spPr/>
    </dgm:pt>
    <dgm:pt modelId="{1F2A00E7-5F8F-4723-A7ED-B9E2678EAC79}" type="pres">
      <dgm:prSet presAssocID="{6C4222D9-0246-43EE-B00F-EE37D37F18A1}" presName="vert2" presStyleCnt="0"/>
      <dgm:spPr/>
    </dgm:pt>
    <dgm:pt modelId="{5EBA6220-191E-4BB1-9030-230F9EC1DC18}" type="pres">
      <dgm:prSet presAssocID="{6C4222D9-0246-43EE-B00F-EE37D37F18A1}" presName="thinLine2b" presStyleLbl="callout" presStyleIdx="1" presStyleCnt="6"/>
      <dgm:spPr/>
    </dgm:pt>
    <dgm:pt modelId="{931B32A8-34FB-47B5-B4BE-0EF2B7470383}" type="pres">
      <dgm:prSet presAssocID="{6C4222D9-0246-43EE-B00F-EE37D37F18A1}" presName="vertSpace2b" presStyleCnt="0"/>
      <dgm:spPr/>
    </dgm:pt>
    <dgm:pt modelId="{6FC36538-CD31-456E-8831-2695B0988EBC}" type="pres">
      <dgm:prSet presAssocID="{5F31E969-6161-42A2-A21C-36767759C14E}" presName="horz2" presStyleCnt="0"/>
      <dgm:spPr/>
    </dgm:pt>
    <dgm:pt modelId="{62ED33CB-15E0-4DC6-BD27-DD1612AA2E55}" type="pres">
      <dgm:prSet presAssocID="{5F31E969-6161-42A2-A21C-36767759C14E}" presName="horzSpace2" presStyleCnt="0"/>
      <dgm:spPr/>
    </dgm:pt>
    <dgm:pt modelId="{39BA8A4C-7B85-4C1B-A5E5-8C369F04726E}" type="pres">
      <dgm:prSet presAssocID="{5F31E969-6161-42A2-A21C-36767759C14E}" presName="tx2" presStyleLbl="revTx" presStyleIdx="3" presStyleCnt="7"/>
      <dgm:spPr/>
    </dgm:pt>
    <dgm:pt modelId="{F3731025-213D-45AF-B946-EBDA20C50EB8}" type="pres">
      <dgm:prSet presAssocID="{5F31E969-6161-42A2-A21C-36767759C14E}" presName="vert2" presStyleCnt="0"/>
      <dgm:spPr/>
    </dgm:pt>
    <dgm:pt modelId="{7A58E8C8-9982-40C8-9FBD-96D9DB0DF693}" type="pres">
      <dgm:prSet presAssocID="{5F31E969-6161-42A2-A21C-36767759C14E}" presName="thinLine2b" presStyleLbl="callout" presStyleIdx="2" presStyleCnt="6"/>
      <dgm:spPr/>
    </dgm:pt>
    <dgm:pt modelId="{A6783831-8B94-4325-8794-EF4A12B8630C}" type="pres">
      <dgm:prSet presAssocID="{5F31E969-6161-42A2-A21C-36767759C14E}" presName="vertSpace2b" presStyleCnt="0"/>
      <dgm:spPr/>
    </dgm:pt>
    <dgm:pt modelId="{080AE263-6D97-4000-8948-306A98CF978D}" type="pres">
      <dgm:prSet presAssocID="{9991288B-1F6A-408B-84E0-7A51D03AB81F}" presName="horz2" presStyleCnt="0"/>
      <dgm:spPr/>
    </dgm:pt>
    <dgm:pt modelId="{1A1DAA93-8DE0-438A-A775-94956DD4364B}" type="pres">
      <dgm:prSet presAssocID="{9991288B-1F6A-408B-84E0-7A51D03AB81F}" presName="horzSpace2" presStyleCnt="0"/>
      <dgm:spPr/>
    </dgm:pt>
    <dgm:pt modelId="{5243C69B-8AB0-44E4-9BDC-53A575C98213}" type="pres">
      <dgm:prSet presAssocID="{9991288B-1F6A-408B-84E0-7A51D03AB81F}" presName="tx2" presStyleLbl="revTx" presStyleIdx="4" presStyleCnt="7"/>
      <dgm:spPr/>
    </dgm:pt>
    <dgm:pt modelId="{A8AD7F22-A04B-45C6-9A70-1306B2E24CC0}" type="pres">
      <dgm:prSet presAssocID="{9991288B-1F6A-408B-84E0-7A51D03AB81F}" presName="vert2" presStyleCnt="0"/>
      <dgm:spPr/>
    </dgm:pt>
    <dgm:pt modelId="{2380D7A2-237C-4545-8974-5895FC8CA17D}" type="pres">
      <dgm:prSet presAssocID="{9991288B-1F6A-408B-84E0-7A51D03AB81F}" presName="thinLine2b" presStyleLbl="callout" presStyleIdx="3" presStyleCnt="6"/>
      <dgm:spPr/>
    </dgm:pt>
    <dgm:pt modelId="{26B8541C-BA7C-4630-8779-6F6BBBC1FE09}" type="pres">
      <dgm:prSet presAssocID="{9991288B-1F6A-408B-84E0-7A51D03AB81F}" presName="vertSpace2b" presStyleCnt="0"/>
      <dgm:spPr/>
    </dgm:pt>
    <dgm:pt modelId="{A12AA9E3-9963-4E0F-96D9-F7DD2826BC53}" type="pres">
      <dgm:prSet presAssocID="{3E13170F-C8B8-4A37-BEB4-B608EC401BEF}" presName="horz2" presStyleCnt="0"/>
      <dgm:spPr/>
    </dgm:pt>
    <dgm:pt modelId="{2F929098-17C5-40B4-A99C-0FB7FDD00823}" type="pres">
      <dgm:prSet presAssocID="{3E13170F-C8B8-4A37-BEB4-B608EC401BEF}" presName="horzSpace2" presStyleCnt="0"/>
      <dgm:spPr/>
    </dgm:pt>
    <dgm:pt modelId="{B9DF0715-0F64-422F-92C1-1DC113FE578C}" type="pres">
      <dgm:prSet presAssocID="{3E13170F-C8B8-4A37-BEB4-B608EC401BEF}" presName="tx2" presStyleLbl="revTx" presStyleIdx="5" presStyleCnt="7"/>
      <dgm:spPr/>
    </dgm:pt>
    <dgm:pt modelId="{31AFD326-F496-4428-9DA8-41B3CD60A292}" type="pres">
      <dgm:prSet presAssocID="{3E13170F-C8B8-4A37-BEB4-B608EC401BEF}" presName="vert2" presStyleCnt="0"/>
      <dgm:spPr/>
    </dgm:pt>
    <dgm:pt modelId="{4998D74C-E729-4FE9-A0B1-304776DC3E9E}" type="pres">
      <dgm:prSet presAssocID="{3E13170F-C8B8-4A37-BEB4-B608EC401BEF}" presName="thinLine2b" presStyleLbl="callout" presStyleIdx="4" presStyleCnt="6"/>
      <dgm:spPr/>
    </dgm:pt>
    <dgm:pt modelId="{200130D6-FC01-41C7-862B-299D08A51FF7}" type="pres">
      <dgm:prSet presAssocID="{3E13170F-C8B8-4A37-BEB4-B608EC401BEF}" presName="vertSpace2b" presStyleCnt="0"/>
      <dgm:spPr/>
    </dgm:pt>
    <dgm:pt modelId="{9F40873C-6D5B-479F-8CC2-770CA76F5571}" type="pres">
      <dgm:prSet presAssocID="{A4175B3C-52FC-49FA-80FF-9A555BD2A35B}" presName="horz2" presStyleCnt="0"/>
      <dgm:spPr/>
    </dgm:pt>
    <dgm:pt modelId="{73EF2B85-5A50-48CD-94B9-8B60E760E229}" type="pres">
      <dgm:prSet presAssocID="{A4175B3C-52FC-49FA-80FF-9A555BD2A35B}" presName="horzSpace2" presStyleCnt="0"/>
      <dgm:spPr/>
    </dgm:pt>
    <dgm:pt modelId="{FBB6F94C-6F58-42F3-A0F1-33725C81BCC2}" type="pres">
      <dgm:prSet presAssocID="{A4175B3C-52FC-49FA-80FF-9A555BD2A35B}" presName="tx2" presStyleLbl="revTx" presStyleIdx="6" presStyleCnt="7"/>
      <dgm:spPr/>
    </dgm:pt>
    <dgm:pt modelId="{873F41C7-B11A-4670-AFC6-6E7B444D6CB2}" type="pres">
      <dgm:prSet presAssocID="{A4175B3C-52FC-49FA-80FF-9A555BD2A35B}" presName="vert2" presStyleCnt="0"/>
      <dgm:spPr/>
    </dgm:pt>
    <dgm:pt modelId="{6B9A5D39-1EBF-4579-A108-2338A738AA2B}" type="pres">
      <dgm:prSet presAssocID="{A4175B3C-52FC-49FA-80FF-9A555BD2A35B}" presName="thinLine2b" presStyleLbl="callout" presStyleIdx="5" presStyleCnt="6"/>
      <dgm:spPr/>
    </dgm:pt>
    <dgm:pt modelId="{A7001AB9-66C0-4DA8-819C-FFEDDE8CA301}" type="pres">
      <dgm:prSet presAssocID="{A4175B3C-52FC-49FA-80FF-9A555BD2A35B}" presName="vertSpace2b" presStyleCnt="0"/>
      <dgm:spPr/>
    </dgm:pt>
  </dgm:ptLst>
  <dgm:cxnLst>
    <dgm:cxn modelId="{2E94E312-3E62-4977-9C77-32A30DCE74F1}" type="presOf" srcId="{9991288B-1F6A-408B-84E0-7A51D03AB81F}" destId="{5243C69B-8AB0-44E4-9BDC-53A575C98213}" srcOrd="0" destOrd="0" presId="urn:microsoft.com/office/officeart/2008/layout/LinedList"/>
    <dgm:cxn modelId="{9BD24633-D5B6-4A77-A9FC-B2A44B88CC6A}" srcId="{BFE7C06C-9536-48E0-86BF-A44CCE7F4CD1}" destId="{9991288B-1F6A-408B-84E0-7A51D03AB81F}" srcOrd="3" destOrd="0" parTransId="{3EBB46F9-07B3-4E7E-A343-5F899C3D2B1D}" sibTransId="{7FA702F1-08B8-4BFF-954A-23AC0F2281B4}"/>
    <dgm:cxn modelId="{E190CD61-96CF-47F7-878B-78EF51683AA1}" type="presOf" srcId="{6C4222D9-0246-43EE-B00F-EE37D37F18A1}" destId="{28BFD0D0-8F43-429C-8327-9535CD15FA3A}" srcOrd="0" destOrd="0" presId="urn:microsoft.com/office/officeart/2008/layout/LinedList"/>
    <dgm:cxn modelId="{3E51AA44-345C-4596-91E3-D64F0E0D12B0}" type="presOf" srcId="{723BE150-3D1A-4036-89DA-EC7C29082332}" destId="{CF2CACF9-A9B1-4ABD-B5FE-922AED333152}" srcOrd="0" destOrd="0" presId="urn:microsoft.com/office/officeart/2008/layout/LinedList"/>
    <dgm:cxn modelId="{E4D00645-A55A-42D5-AC61-1052CA956EEF}" srcId="{BFE7C06C-9536-48E0-86BF-A44CCE7F4CD1}" destId="{A4175B3C-52FC-49FA-80FF-9A555BD2A35B}" srcOrd="5" destOrd="0" parTransId="{76FE795C-F3DB-4E64-95AB-B60F9976069A}" sibTransId="{53083EDD-5254-4017-8419-2127F8A22768}"/>
    <dgm:cxn modelId="{2647474F-7CB0-4706-B032-6B78DEA8B80A}" srcId="{BFE7C06C-9536-48E0-86BF-A44CCE7F4CD1}" destId="{6C4222D9-0246-43EE-B00F-EE37D37F18A1}" srcOrd="1" destOrd="0" parTransId="{EB77670D-F49F-4E1A-A244-69DF13D9A4E4}" sibTransId="{2D959639-11C1-425C-B9F2-72EB5F3223A0}"/>
    <dgm:cxn modelId="{DFA25D53-3A96-441F-ACF8-A968052B8BBC}" type="presOf" srcId="{5F31E969-6161-42A2-A21C-36767759C14E}" destId="{39BA8A4C-7B85-4C1B-A5E5-8C369F04726E}" srcOrd="0" destOrd="0" presId="urn:microsoft.com/office/officeart/2008/layout/LinedList"/>
    <dgm:cxn modelId="{6382C753-50EC-4F63-91A0-FBD31CC613A1}" type="presOf" srcId="{A4175B3C-52FC-49FA-80FF-9A555BD2A35B}" destId="{FBB6F94C-6F58-42F3-A0F1-33725C81BCC2}" srcOrd="0" destOrd="0" presId="urn:microsoft.com/office/officeart/2008/layout/LinedList"/>
    <dgm:cxn modelId="{56DA247D-A182-48C8-96FA-FE86231252F9}" srcId="{723BE150-3D1A-4036-89DA-EC7C29082332}" destId="{BFE7C06C-9536-48E0-86BF-A44CCE7F4CD1}" srcOrd="0" destOrd="0" parTransId="{AC5D001F-149D-4BF0-9677-F49B93CB4C8E}" sibTransId="{1D1EBA2C-17AC-47FF-9E40-98D323A2EF19}"/>
    <dgm:cxn modelId="{86B95080-12B1-4B5C-B8EB-63DF412F9C77}" srcId="{BFE7C06C-9536-48E0-86BF-A44CCE7F4CD1}" destId="{3E13170F-C8B8-4A37-BEB4-B608EC401BEF}" srcOrd="4" destOrd="0" parTransId="{0404AAB9-FD2A-4F14-A041-BBEC42B879E1}" sibTransId="{AA7A0CE0-714F-4795-908A-E38DD844AA6D}"/>
    <dgm:cxn modelId="{3CADEB85-D1D5-41F9-9980-FC050B21620D}" type="presOf" srcId="{BFE7C06C-9536-48E0-86BF-A44CCE7F4CD1}" destId="{4E97B32F-97FB-45B0-BA3B-396414906FB5}" srcOrd="0" destOrd="0" presId="urn:microsoft.com/office/officeart/2008/layout/LinedList"/>
    <dgm:cxn modelId="{331947A7-0F8D-453F-B917-9BEB4434B84E}" srcId="{BFE7C06C-9536-48E0-86BF-A44CCE7F4CD1}" destId="{0E743691-F936-4385-A9F4-EBEB598674F4}" srcOrd="0" destOrd="0" parTransId="{6C0EA195-E2A4-461E-874C-E32E3E3880D9}" sibTransId="{85BE15FA-9AE9-4280-97F8-C5F125A43D8D}"/>
    <dgm:cxn modelId="{43BE65AD-BAD9-4FC9-98E4-47A4BA874BF0}" type="presOf" srcId="{3E13170F-C8B8-4A37-BEB4-B608EC401BEF}" destId="{B9DF0715-0F64-422F-92C1-1DC113FE578C}" srcOrd="0" destOrd="0" presId="urn:microsoft.com/office/officeart/2008/layout/LinedList"/>
    <dgm:cxn modelId="{208A72D3-8B0F-4A87-AC20-CF0A64170153}" srcId="{BFE7C06C-9536-48E0-86BF-A44CCE7F4CD1}" destId="{5F31E969-6161-42A2-A21C-36767759C14E}" srcOrd="2" destOrd="0" parTransId="{C061887D-1C93-484F-9F3F-184713DE6E1D}" sibTransId="{49BCF8F4-F4CD-4117-81A5-86B0B58BA428}"/>
    <dgm:cxn modelId="{AF6562DF-3E60-44DC-807E-43608094185D}" type="presOf" srcId="{0E743691-F936-4385-A9F4-EBEB598674F4}" destId="{8815A030-5AA8-4E2A-B771-2CB7FD6B1063}" srcOrd="0" destOrd="0" presId="urn:microsoft.com/office/officeart/2008/layout/LinedList"/>
    <dgm:cxn modelId="{155A3FBC-5362-4799-BB69-CA99C26BA43F}" type="presParOf" srcId="{CF2CACF9-A9B1-4ABD-B5FE-922AED333152}" destId="{A18D53D4-ABDB-4825-92F9-69B80302BAF7}" srcOrd="0" destOrd="0" presId="urn:microsoft.com/office/officeart/2008/layout/LinedList"/>
    <dgm:cxn modelId="{F3C415EF-2C94-4017-B3CE-103820834C6F}" type="presParOf" srcId="{CF2CACF9-A9B1-4ABD-B5FE-922AED333152}" destId="{ED60656B-3817-4D20-AF08-3545CD038A24}" srcOrd="1" destOrd="0" presId="urn:microsoft.com/office/officeart/2008/layout/LinedList"/>
    <dgm:cxn modelId="{EC8D450F-10F1-4E31-AFF1-6AE03BF91A64}" type="presParOf" srcId="{ED60656B-3817-4D20-AF08-3545CD038A24}" destId="{4E97B32F-97FB-45B0-BA3B-396414906FB5}" srcOrd="0" destOrd="0" presId="urn:microsoft.com/office/officeart/2008/layout/LinedList"/>
    <dgm:cxn modelId="{2A9CEA62-D5DA-43A7-90C2-029A058946FD}" type="presParOf" srcId="{ED60656B-3817-4D20-AF08-3545CD038A24}" destId="{597FDB66-472C-4C4C-9E08-5FD7F3C7C8F7}" srcOrd="1" destOrd="0" presId="urn:microsoft.com/office/officeart/2008/layout/LinedList"/>
    <dgm:cxn modelId="{807DB2E6-DBFD-4667-BBB3-40CD31B56E53}" type="presParOf" srcId="{597FDB66-472C-4C4C-9E08-5FD7F3C7C8F7}" destId="{7C65FB8C-D81A-4D87-845C-B57B9A34A7B9}" srcOrd="0" destOrd="0" presId="urn:microsoft.com/office/officeart/2008/layout/LinedList"/>
    <dgm:cxn modelId="{8D84809F-584E-46CA-8628-721C4E74F4F0}" type="presParOf" srcId="{597FDB66-472C-4C4C-9E08-5FD7F3C7C8F7}" destId="{9D45EE64-BA50-4F02-96D7-E03B7CB3F00E}" srcOrd="1" destOrd="0" presId="urn:microsoft.com/office/officeart/2008/layout/LinedList"/>
    <dgm:cxn modelId="{C1A0C5C2-08EE-4848-86CA-D4BC6BA757BE}" type="presParOf" srcId="{9D45EE64-BA50-4F02-96D7-E03B7CB3F00E}" destId="{46E9CC9B-28D5-42C2-BA0B-966007940709}" srcOrd="0" destOrd="0" presId="urn:microsoft.com/office/officeart/2008/layout/LinedList"/>
    <dgm:cxn modelId="{2BED0A87-94DB-45A7-876F-D23C86D278C5}" type="presParOf" srcId="{9D45EE64-BA50-4F02-96D7-E03B7CB3F00E}" destId="{8815A030-5AA8-4E2A-B771-2CB7FD6B1063}" srcOrd="1" destOrd="0" presId="urn:microsoft.com/office/officeart/2008/layout/LinedList"/>
    <dgm:cxn modelId="{7DBA0FB2-ED4D-4AAB-A278-5BC26E0A630A}" type="presParOf" srcId="{9D45EE64-BA50-4F02-96D7-E03B7CB3F00E}" destId="{2349BE0D-94D4-49E9-8250-CF8BE98926DF}" srcOrd="2" destOrd="0" presId="urn:microsoft.com/office/officeart/2008/layout/LinedList"/>
    <dgm:cxn modelId="{6747BB1B-9573-4E83-A722-2CD3533181B4}" type="presParOf" srcId="{597FDB66-472C-4C4C-9E08-5FD7F3C7C8F7}" destId="{C57B4BEB-6E83-4F5D-9207-6BE42DEA26FC}" srcOrd="2" destOrd="0" presId="urn:microsoft.com/office/officeart/2008/layout/LinedList"/>
    <dgm:cxn modelId="{9247806C-82BE-4C1D-B9D1-6FB8CE4BB597}" type="presParOf" srcId="{597FDB66-472C-4C4C-9E08-5FD7F3C7C8F7}" destId="{0740606E-712B-4FA3-A460-0745D1869CAB}" srcOrd="3" destOrd="0" presId="urn:microsoft.com/office/officeart/2008/layout/LinedList"/>
    <dgm:cxn modelId="{16A58B6C-2A7D-4053-9294-CFC136B1A1BF}" type="presParOf" srcId="{597FDB66-472C-4C4C-9E08-5FD7F3C7C8F7}" destId="{1E1148B0-E274-48E3-8360-5A47C4279DA8}" srcOrd="4" destOrd="0" presId="urn:microsoft.com/office/officeart/2008/layout/LinedList"/>
    <dgm:cxn modelId="{41820635-2815-4C85-B259-C61B4CA3D78B}" type="presParOf" srcId="{1E1148B0-E274-48E3-8360-5A47C4279DA8}" destId="{241A5B2B-33D0-45FC-842D-988068E4912B}" srcOrd="0" destOrd="0" presId="urn:microsoft.com/office/officeart/2008/layout/LinedList"/>
    <dgm:cxn modelId="{B99BD284-1FA1-46D3-B251-9463958BA6BC}" type="presParOf" srcId="{1E1148B0-E274-48E3-8360-5A47C4279DA8}" destId="{28BFD0D0-8F43-429C-8327-9535CD15FA3A}" srcOrd="1" destOrd="0" presId="urn:microsoft.com/office/officeart/2008/layout/LinedList"/>
    <dgm:cxn modelId="{992DB240-34E0-449F-800A-64EB6D0E0106}" type="presParOf" srcId="{1E1148B0-E274-48E3-8360-5A47C4279DA8}" destId="{1F2A00E7-5F8F-4723-A7ED-B9E2678EAC79}" srcOrd="2" destOrd="0" presId="urn:microsoft.com/office/officeart/2008/layout/LinedList"/>
    <dgm:cxn modelId="{5FBDAB88-EC59-4453-918F-E174A98434CB}" type="presParOf" srcId="{597FDB66-472C-4C4C-9E08-5FD7F3C7C8F7}" destId="{5EBA6220-191E-4BB1-9030-230F9EC1DC18}" srcOrd="5" destOrd="0" presId="urn:microsoft.com/office/officeart/2008/layout/LinedList"/>
    <dgm:cxn modelId="{FAF27C20-9AA3-4743-81F1-6F7BF75533A9}" type="presParOf" srcId="{597FDB66-472C-4C4C-9E08-5FD7F3C7C8F7}" destId="{931B32A8-34FB-47B5-B4BE-0EF2B7470383}" srcOrd="6" destOrd="0" presId="urn:microsoft.com/office/officeart/2008/layout/LinedList"/>
    <dgm:cxn modelId="{3D909933-BCE2-4B1A-A820-85901D0ACB73}" type="presParOf" srcId="{597FDB66-472C-4C4C-9E08-5FD7F3C7C8F7}" destId="{6FC36538-CD31-456E-8831-2695B0988EBC}" srcOrd="7" destOrd="0" presId="urn:microsoft.com/office/officeart/2008/layout/LinedList"/>
    <dgm:cxn modelId="{D43F10CF-CEFB-415B-AA2A-82913FAC47EF}" type="presParOf" srcId="{6FC36538-CD31-456E-8831-2695B0988EBC}" destId="{62ED33CB-15E0-4DC6-BD27-DD1612AA2E55}" srcOrd="0" destOrd="0" presId="urn:microsoft.com/office/officeart/2008/layout/LinedList"/>
    <dgm:cxn modelId="{CFAD9DD8-774E-41F3-A2B3-4AA027E760D3}" type="presParOf" srcId="{6FC36538-CD31-456E-8831-2695B0988EBC}" destId="{39BA8A4C-7B85-4C1B-A5E5-8C369F04726E}" srcOrd="1" destOrd="0" presId="urn:microsoft.com/office/officeart/2008/layout/LinedList"/>
    <dgm:cxn modelId="{1789E666-EABB-4B97-A3A9-B7A4FB93D578}" type="presParOf" srcId="{6FC36538-CD31-456E-8831-2695B0988EBC}" destId="{F3731025-213D-45AF-B946-EBDA20C50EB8}" srcOrd="2" destOrd="0" presId="urn:microsoft.com/office/officeart/2008/layout/LinedList"/>
    <dgm:cxn modelId="{635C6D13-B443-45D4-9B83-5386DADC66AD}" type="presParOf" srcId="{597FDB66-472C-4C4C-9E08-5FD7F3C7C8F7}" destId="{7A58E8C8-9982-40C8-9FBD-96D9DB0DF693}" srcOrd="8" destOrd="0" presId="urn:microsoft.com/office/officeart/2008/layout/LinedList"/>
    <dgm:cxn modelId="{9DB2986B-0BAD-4157-982F-E8EF9C2EF6F2}" type="presParOf" srcId="{597FDB66-472C-4C4C-9E08-5FD7F3C7C8F7}" destId="{A6783831-8B94-4325-8794-EF4A12B8630C}" srcOrd="9" destOrd="0" presId="urn:microsoft.com/office/officeart/2008/layout/LinedList"/>
    <dgm:cxn modelId="{81AD0303-408A-4808-931A-E829BC7909D3}" type="presParOf" srcId="{597FDB66-472C-4C4C-9E08-5FD7F3C7C8F7}" destId="{080AE263-6D97-4000-8948-306A98CF978D}" srcOrd="10" destOrd="0" presId="urn:microsoft.com/office/officeart/2008/layout/LinedList"/>
    <dgm:cxn modelId="{4FDAF887-DD08-46AE-8EC3-395BE7707C31}" type="presParOf" srcId="{080AE263-6D97-4000-8948-306A98CF978D}" destId="{1A1DAA93-8DE0-438A-A775-94956DD4364B}" srcOrd="0" destOrd="0" presId="urn:microsoft.com/office/officeart/2008/layout/LinedList"/>
    <dgm:cxn modelId="{36E26C51-4693-49E8-852F-75F39C93C887}" type="presParOf" srcId="{080AE263-6D97-4000-8948-306A98CF978D}" destId="{5243C69B-8AB0-44E4-9BDC-53A575C98213}" srcOrd="1" destOrd="0" presId="urn:microsoft.com/office/officeart/2008/layout/LinedList"/>
    <dgm:cxn modelId="{FD5D3EB5-B40D-489B-9554-E1AF95252EEB}" type="presParOf" srcId="{080AE263-6D97-4000-8948-306A98CF978D}" destId="{A8AD7F22-A04B-45C6-9A70-1306B2E24CC0}" srcOrd="2" destOrd="0" presId="urn:microsoft.com/office/officeart/2008/layout/LinedList"/>
    <dgm:cxn modelId="{9112CD0B-5CF2-4276-8AAB-CA6E0E7BB954}" type="presParOf" srcId="{597FDB66-472C-4C4C-9E08-5FD7F3C7C8F7}" destId="{2380D7A2-237C-4545-8974-5895FC8CA17D}" srcOrd="11" destOrd="0" presId="urn:microsoft.com/office/officeart/2008/layout/LinedList"/>
    <dgm:cxn modelId="{103B11B9-5C43-4732-99FA-5E32E1DD92CF}" type="presParOf" srcId="{597FDB66-472C-4C4C-9E08-5FD7F3C7C8F7}" destId="{26B8541C-BA7C-4630-8779-6F6BBBC1FE09}" srcOrd="12" destOrd="0" presId="urn:microsoft.com/office/officeart/2008/layout/LinedList"/>
    <dgm:cxn modelId="{4ED5FF7A-585B-4F5D-8A30-D4EA571B28F2}" type="presParOf" srcId="{597FDB66-472C-4C4C-9E08-5FD7F3C7C8F7}" destId="{A12AA9E3-9963-4E0F-96D9-F7DD2826BC53}" srcOrd="13" destOrd="0" presId="urn:microsoft.com/office/officeart/2008/layout/LinedList"/>
    <dgm:cxn modelId="{5190AE6B-15E0-4A65-B6DC-A4E06D62D208}" type="presParOf" srcId="{A12AA9E3-9963-4E0F-96D9-F7DD2826BC53}" destId="{2F929098-17C5-40B4-A99C-0FB7FDD00823}" srcOrd="0" destOrd="0" presId="urn:microsoft.com/office/officeart/2008/layout/LinedList"/>
    <dgm:cxn modelId="{2A703C7B-11DF-4530-A013-337FED40BFC2}" type="presParOf" srcId="{A12AA9E3-9963-4E0F-96D9-F7DD2826BC53}" destId="{B9DF0715-0F64-422F-92C1-1DC113FE578C}" srcOrd="1" destOrd="0" presId="urn:microsoft.com/office/officeart/2008/layout/LinedList"/>
    <dgm:cxn modelId="{E2E11600-0819-425B-BC6E-F40683610A09}" type="presParOf" srcId="{A12AA9E3-9963-4E0F-96D9-F7DD2826BC53}" destId="{31AFD326-F496-4428-9DA8-41B3CD60A292}" srcOrd="2" destOrd="0" presId="urn:microsoft.com/office/officeart/2008/layout/LinedList"/>
    <dgm:cxn modelId="{AC98DB6B-DD06-4B29-887E-1074ACC45830}" type="presParOf" srcId="{597FDB66-472C-4C4C-9E08-5FD7F3C7C8F7}" destId="{4998D74C-E729-4FE9-A0B1-304776DC3E9E}" srcOrd="14" destOrd="0" presId="urn:microsoft.com/office/officeart/2008/layout/LinedList"/>
    <dgm:cxn modelId="{44BFB7CE-528B-4CB0-9166-7D23345CB919}" type="presParOf" srcId="{597FDB66-472C-4C4C-9E08-5FD7F3C7C8F7}" destId="{200130D6-FC01-41C7-862B-299D08A51FF7}" srcOrd="15" destOrd="0" presId="urn:microsoft.com/office/officeart/2008/layout/LinedList"/>
    <dgm:cxn modelId="{3EA7D565-BC72-4530-8FED-EC30C83C66DC}" type="presParOf" srcId="{597FDB66-472C-4C4C-9E08-5FD7F3C7C8F7}" destId="{9F40873C-6D5B-479F-8CC2-770CA76F5571}" srcOrd="16" destOrd="0" presId="urn:microsoft.com/office/officeart/2008/layout/LinedList"/>
    <dgm:cxn modelId="{9268B61C-ECFA-4DAF-9AD5-87D0E8DD6B5E}" type="presParOf" srcId="{9F40873C-6D5B-479F-8CC2-770CA76F5571}" destId="{73EF2B85-5A50-48CD-94B9-8B60E760E229}" srcOrd="0" destOrd="0" presId="urn:microsoft.com/office/officeart/2008/layout/LinedList"/>
    <dgm:cxn modelId="{4929D51E-42CD-48AA-B2EB-AF01DB6042FF}" type="presParOf" srcId="{9F40873C-6D5B-479F-8CC2-770CA76F5571}" destId="{FBB6F94C-6F58-42F3-A0F1-33725C81BCC2}" srcOrd="1" destOrd="0" presId="urn:microsoft.com/office/officeart/2008/layout/LinedList"/>
    <dgm:cxn modelId="{AC555132-C4D3-4622-8F87-78AA1BBD4E9F}" type="presParOf" srcId="{9F40873C-6D5B-479F-8CC2-770CA76F5571}" destId="{873F41C7-B11A-4670-AFC6-6E7B444D6CB2}" srcOrd="2" destOrd="0" presId="urn:microsoft.com/office/officeart/2008/layout/LinedList"/>
    <dgm:cxn modelId="{9B21981C-FC1F-4EAF-B6DC-F5C252044936}" type="presParOf" srcId="{597FDB66-472C-4C4C-9E08-5FD7F3C7C8F7}" destId="{6B9A5D39-1EBF-4579-A108-2338A738AA2B}" srcOrd="17" destOrd="0" presId="urn:microsoft.com/office/officeart/2008/layout/LinedList"/>
    <dgm:cxn modelId="{68C04C8B-BFF1-4E7C-B6F2-DBC725922C6F}" type="presParOf" srcId="{597FDB66-472C-4C4C-9E08-5FD7F3C7C8F7}" destId="{A7001AB9-66C0-4DA8-819C-FFEDDE8CA301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DC86-3612-4FB6-BAFF-819B942BECB2}">
      <dsp:nvSpPr>
        <dsp:cNvPr id="0" name=""/>
        <dsp:cNvSpPr/>
      </dsp:nvSpPr>
      <dsp:spPr>
        <a:xfrm>
          <a:off x="19104" y="193351"/>
          <a:ext cx="3555283" cy="123885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2027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rPr>
            <a:t>Zöld mobilitás fejlesztése</a:t>
          </a:r>
          <a:endParaRPr lang="hu-HU" sz="1300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kern="1200" dirty="0">
              <a:solidFill>
                <a:srgbClr val="202759"/>
              </a:solidFill>
              <a:sym typeface="Arial"/>
            </a:rPr>
            <a:t>A lakossági és üzleti </a:t>
          </a:r>
          <a:r>
            <a:rPr lang="hu-HU" sz="1000" b="1" kern="1200" dirty="0">
              <a:solidFill>
                <a:srgbClr val="202759"/>
              </a:solidFill>
              <a:sym typeface="Arial"/>
            </a:rPr>
            <a:t>elektromobilitás </a:t>
          </a:r>
          <a:r>
            <a:rPr lang="hu-HU" sz="1000" kern="1200" dirty="0">
              <a:solidFill>
                <a:srgbClr val="202759"/>
              </a:solidFill>
              <a:sym typeface="Arial"/>
            </a:rPr>
            <a:t>fejlesztése</a:t>
          </a:r>
          <a:endParaRPr lang="hu-HU" sz="1000" b="1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b="1" kern="1200" dirty="0">
              <a:solidFill>
                <a:srgbClr val="202759"/>
              </a:solidFill>
            </a:rPr>
            <a:t>Zéró emissziós tömegközlekedés </a:t>
          </a:r>
          <a:r>
            <a:rPr lang="hu-HU" sz="1000" kern="1200" dirty="0">
              <a:solidFill>
                <a:srgbClr val="202759"/>
              </a:solidFill>
            </a:rPr>
            <a:t>ösztönzése</a:t>
          </a:r>
          <a:endParaRPr lang="hu-HU" sz="1000" b="1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b="1" kern="1200" dirty="0">
              <a:solidFill>
                <a:srgbClr val="202759"/>
              </a:solidFill>
            </a:rPr>
            <a:t>Energiagazdálkodási </a:t>
          </a:r>
          <a:r>
            <a:rPr lang="hu-HU" sz="1000" kern="1200" dirty="0">
              <a:solidFill>
                <a:srgbClr val="202759"/>
              </a:solidFill>
            </a:rPr>
            <a:t>fejlesztések</a:t>
          </a:r>
          <a:endParaRPr lang="hu-HU" sz="1000" b="1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b="1" kern="1200" dirty="0">
              <a:solidFill>
                <a:srgbClr val="202759"/>
              </a:solidFill>
            </a:rPr>
            <a:t>Szemléletformálás</a:t>
          </a:r>
        </a:p>
      </dsp:txBody>
      <dsp:txXfrm>
        <a:off x="993694" y="193351"/>
        <a:ext cx="2580692" cy="1238858"/>
      </dsp:txXfrm>
    </dsp:sp>
    <dsp:sp modelId="{FB4B0F67-B71D-4981-9ABC-7DBD6E4BEEE5}">
      <dsp:nvSpPr>
        <dsp:cNvPr id="0" name=""/>
        <dsp:cNvSpPr/>
      </dsp:nvSpPr>
      <dsp:spPr>
        <a:xfrm>
          <a:off x="106190" y="332258"/>
          <a:ext cx="853417" cy="82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A23C8-99B7-465D-BB25-BBB46C74AF50}">
      <dsp:nvSpPr>
        <dsp:cNvPr id="0" name=""/>
        <dsp:cNvSpPr/>
      </dsp:nvSpPr>
      <dsp:spPr>
        <a:xfrm>
          <a:off x="0" y="1506300"/>
          <a:ext cx="3654269" cy="135707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2027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rPr>
            <a:t>Hidrogén gazdaság fejlesztése</a:t>
          </a:r>
          <a:endParaRPr lang="hu-HU" sz="1300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kern="1200" dirty="0">
              <a:solidFill>
                <a:srgbClr val="202759"/>
              </a:solidFill>
              <a:sym typeface="Arial"/>
            </a:rPr>
            <a:t>A </a:t>
          </a:r>
          <a:r>
            <a:rPr lang="hu-HU" sz="1000" b="1" kern="1200" dirty="0">
              <a:solidFill>
                <a:srgbClr val="202759"/>
              </a:solidFill>
              <a:sym typeface="Arial"/>
            </a:rPr>
            <a:t>Nemzeti Hidrogén Stratégia </a:t>
          </a:r>
          <a:r>
            <a:rPr lang="hu-HU" sz="1000" kern="1200" dirty="0">
              <a:solidFill>
                <a:srgbClr val="202759"/>
              </a:solidFill>
              <a:sym typeface="Arial"/>
            </a:rPr>
            <a:t>2030 végrehajtásának támogatása</a:t>
          </a:r>
          <a:endParaRPr lang="hu-HU" sz="1000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b="1" kern="1200" dirty="0">
              <a:solidFill>
                <a:srgbClr val="202759"/>
              </a:solidFill>
            </a:rPr>
            <a:t>Adatgyűjtés és elemzés</a:t>
          </a:r>
          <a:endParaRPr lang="hu-HU" sz="1000" kern="1200" dirty="0">
            <a:solidFill>
              <a:srgbClr val="202759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b="1" kern="1200" dirty="0">
              <a:solidFill>
                <a:srgbClr val="202759"/>
              </a:solidFill>
            </a:rPr>
            <a:t>Képzési beavatkozási pontok azonosítása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000" b="1" kern="1200" dirty="0" err="1">
              <a:solidFill>
                <a:srgbClr val="202759"/>
              </a:solidFill>
            </a:rPr>
            <a:t>Disszemináció</a:t>
          </a:r>
          <a:r>
            <a:rPr lang="hu-HU" sz="1000" b="1" kern="1200" dirty="0">
              <a:solidFill>
                <a:srgbClr val="202759"/>
              </a:solidFill>
            </a:rPr>
            <a:t>, szemléletformálás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000" kern="1200" dirty="0">
            <a:solidFill>
              <a:srgbClr val="202759"/>
            </a:solidFill>
          </a:endParaRPr>
        </a:p>
      </dsp:txBody>
      <dsp:txXfrm>
        <a:off x="1001725" y="1506300"/>
        <a:ext cx="2652544" cy="1357074"/>
      </dsp:txXfrm>
    </dsp:sp>
    <dsp:sp modelId="{FA565299-7B87-48F0-8F7C-5A06DD89C606}">
      <dsp:nvSpPr>
        <dsp:cNvPr id="0" name=""/>
        <dsp:cNvSpPr/>
      </dsp:nvSpPr>
      <dsp:spPr>
        <a:xfrm>
          <a:off x="106186" y="1729565"/>
          <a:ext cx="853425" cy="915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7C3AB-C1A3-42FA-962D-D1E35D656D5F}">
      <dsp:nvSpPr>
        <dsp:cNvPr id="0" name=""/>
        <dsp:cNvSpPr/>
      </dsp:nvSpPr>
      <dsp:spPr>
        <a:xfrm>
          <a:off x="-3800405" y="-567362"/>
          <a:ext cx="4418927" cy="4418927"/>
        </a:xfrm>
        <a:prstGeom prst="blockArc">
          <a:avLst>
            <a:gd name="adj1" fmla="val 18900000"/>
            <a:gd name="adj2" fmla="val 2700000"/>
            <a:gd name="adj3" fmla="val 489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58A7B-1AE6-4F99-9374-0B5A82261C10}">
      <dsp:nvSpPr>
        <dsp:cNvPr id="0" name=""/>
        <dsp:cNvSpPr/>
      </dsp:nvSpPr>
      <dsp:spPr>
        <a:xfrm>
          <a:off x="186900" y="0"/>
          <a:ext cx="5441523" cy="47813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</a:rPr>
            <a:t>Zöld Busz Program továbbfejlesztése </a:t>
          </a:r>
          <a:r>
            <a:rPr lang="hu-HU" sz="1100" b="1" kern="1200" dirty="0">
              <a:solidFill>
                <a:srgbClr val="202759"/>
              </a:solidFill>
              <a:latin typeface="+mj-lt"/>
            </a:rPr>
            <a:t>(2024-re 35,9 millió HUF támogatás és</a:t>
          </a:r>
          <a:r>
            <a:rPr lang="hu-HU" sz="1100" b="1" i="0" u="none" kern="1200" baseline="0" dirty="0">
              <a:solidFill>
                <a:srgbClr val="20275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141 e-busz a forgalomban)</a:t>
          </a:r>
          <a:endParaRPr lang="hu-HU" sz="1100" b="1" kern="1200" dirty="0">
            <a:solidFill>
              <a:srgbClr val="202759"/>
            </a:solidFill>
            <a:latin typeface="+mj-lt"/>
          </a:endParaRPr>
        </a:p>
      </dsp:txBody>
      <dsp:txXfrm>
        <a:off x="186900" y="0"/>
        <a:ext cx="5441523" cy="478130"/>
      </dsp:txXfrm>
    </dsp:sp>
    <dsp:sp modelId="{68AC6CE0-0BB2-46B2-874C-0B070034B332}">
      <dsp:nvSpPr>
        <dsp:cNvPr id="0" name=""/>
        <dsp:cNvSpPr/>
      </dsp:nvSpPr>
      <dsp:spPr>
        <a:xfrm>
          <a:off x="42651" y="134870"/>
          <a:ext cx="170568" cy="17849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61E4C-2EA1-48BD-8F3F-43F56AC607EC}">
      <dsp:nvSpPr>
        <dsp:cNvPr id="0" name=""/>
        <dsp:cNvSpPr/>
      </dsp:nvSpPr>
      <dsp:spPr>
        <a:xfrm>
          <a:off x="380353" y="522898"/>
          <a:ext cx="5215523" cy="28841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</a:rPr>
            <a:t>Zöld Kukásautó Program </a:t>
          </a:r>
          <a:r>
            <a:rPr lang="hu-HU" sz="1050" b="1" kern="1200" dirty="0">
              <a:solidFill>
                <a:srgbClr val="202759"/>
              </a:solidFill>
              <a:latin typeface="+mj-lt"/>
            </a:rPr>
            <a:t>(3 MJV önkormányzat)</a:t>
          </a:r>
          <a:endParaRPr lang="hu-HU" sz="1050" b="1" kern="1200" dirty="0">
            <a:solidFill>
              <a:srgbClr val="202759"/>
            </a:solidFill>
          </a:endParaRPr>
        </a:p>
      </dsp:txBody>
      <dsp:txXfrm>
        <a:off x="380353" y="522898"/>
        <a:ext cx="5215523" cy="288415"/>
      </dsp:txXfrm>
    </dsp:sp>
    <dsp:sp modelId="{6275206D-A727-4675-ACCE-D0542589D752}">
      <dsp:nvSpPr>
        <dsp:cNvPr id="0" name=""/>
        <dsp:cNvSpPr/>
      </dsp:nvSpPr>
      <dsp:spPr>
        <a:xfrm>
          <a:off x="270212" y="578839"/>
          <a:ext cx="155434" cy="161328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B26A2-D42D-414E-AED9-B050EF82ADC1}">
      <dsp:nvSpPr>
        <dsp:cNvPr id="0" name=""/>
        <dsp:cNvSpPr/>
      </dsp:nvSpPr>
      <dsp:spPr>
        <a:xfrm>
          <a:off x="505160" y="1238964"/>
          <a:ext cx="5078131" cy="58000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Korábbi elektomobilitási támogatási programok (11)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pályázatkezelés</a:t>
          </a:r>
          <a:r>
            <a:rPr lang="hu-HU" sz="110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e, 2023. évi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Autómentes Nap </a:t>
          </a:r>
          <a:r>
            <a:rPr lang="hu-HU" sz="110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támogatása és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Egyedi elektromobilitási támogatások </a:t>
          </a:r>
          <a:r>
            <a:rPr lang="hu-HU" sz="105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(szemléletformálás)</a:t>
          </a:r>
        </a:p>
      </dsp:txBody>
      <dsp:txXfrm>
        <a:off x="505160" y="1238964"/>
        <a:ext cx="5078131" cy="580006"/>
      </dsp:txXfrm>
    </dsp:sp>
    <dsp:sp modelId="{6197D76C-9963-419A-8A3C-B00081DAB6EC}">
      <dsp:nvSpPr>
        <dsp:cNvPr id="0" name=""/>
        <dsp:cNvSpPr/>
      </dsp:nvSpPr>
      <dsp:spPr>
        <a:xfrm>
          <a:off x="413690" y="959877"/>
          <a:ext cx="173135" cy="16832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60BA2-E718-4D7B-937A-65CECF161A3B}">
      <dsp:nvSpPr>
        <dsp:cNvPr id="0" name=""/>
        <dsp:cNvSpPr/>
      </dsp:nvSpPr>
      <dsp:spPr>
        <a:xfrm>
          <a:off x="357842" y="1870975"/>
          <a:ext cx="5305976" cy="21652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Jedlik </a:t>
          </a:r>
          <a:r>
            <a:rPr lang="en-US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Ányos </a:t>
          </a:r>
          <a:r>
            <a:rPr lang="hu-HU" sz="1100" b="1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Terv felülvizsgálata </a:t>
          </a:r>
          <a:r>
            <a:rPr lang="hu-HU" sz="1050" b="0" kern="1200" dirty="0">
              <a:solidFill>
                <a:srgbClr val="202759"/>
              </a:solidFill>
              <a:latin typeface="Calibri" panose="020F0502020204030204"/>
              <a:ea typeface="+mn-ea"/>
              <a:cs typeface="+mn-cs"/>
            </a:rPr>
            <a:t>az elektromobilitás fejlesztésére</a:t>
          </a:r>
        </a:p>
      </dsp:txBody>
      <dsp:txXfrm>
        <a:off x="357842" y="1870975"/>
        <a:ext cx="5305976" cy="216529"/>
      </dsp:txXfrm>
    </dsp:sp>
    <dsp:sp modelId="{B00952C2-2C23-40C0-A5B0-C3AD55330812}">
      <dsp:nvSpPr>
        <dsp:cNvPr id="0" name=""/>
        <dsp:cNvSpPr/>
      </dsp:nvSpPr>
      <dsp:spPr>
        <a:xfrm>
          <a:off x="385567" y="1404961"/>
          <a:ext cx="180408" cy="190834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F8181-0095-4AC9-A2F2-3FC151FFE8CE}">
      <dsp:nvSpPr>
        <dsp:cNvPr id="0" name=""/>
        <dsp:cNvSpPr/>
      </dsp:nvSpPr>
      <dsp:spPr>
        <a:xfrm>
          <a:off x="355428" y="869556"/>
          <a:ext cx="5246912" cy="34042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</a:rPr>
            <a:t>Infrastruktúra fejlesztés </a:t>
          </a:r>
          <a:r>
            <a:rPr lang="hu-HU" sz="1050" b="1" kern="1200" dirty="0">
              <a:solidFill>
                <a:srgbClr val="202759"/>
              </a:solidFill>
              <a:latin typeface="+mj-lt"/>
            </a:rPr>
            <a:t>(HRS telepítés– EV infrastruktúra fejlesztés előkészítése)</a:t>
          </a:r>
        </a:p>
      </dsp:txBody>
      <dsp:txXfrm>
        <a:off x="355428" y="869556"/>
        <a:ext cx="5246912" cy="340420"/>
      </dsp:txXfrm>
    </dsp:sp>
    <dsp:sp modelId="{A16ED3FB-74D9-4A90-A2A8-0D272D3028FA}">
      <dsp:nvSpPr>
        <dsp:cNvPr id="0" name=""/>
        <dsp:cNvSpPr/>
      </dsp:nvSpPr>
      <dsp:spPr>
        <a:xfrm>
          <a:off x="347710" y="1880804"/>
          <a:ext cx="169011" cy="159968"/>
        </a:xfrm>
        <a:prstGeom prst="ellipse">
          <a:avLst/>
        </a:prstGeom>
        <a:solidFill>
          <a:srgbClr val="ABE9FF"/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7F7F2-37B7-40D5-8092-05F5A4AA46E0}">
      <dsp:nvSpPr>
        <dsp:cNvPr id="0" name=""/>
        <dsp:cNvSpPr/>
      </dsp:nvSpPr>
      <dsp:spPr>
        <a:xfrm>
          <a:off x="403236" y="2133150"/>
          <a:ext cx="5268754" cy="25000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</a:rPr>
            <a:t>H</a:t>
          </a:r>
          <a:r>
            <a:rPr lang="hu-HU" sz="1100" b="1" kern="1200" baseline="-25000" dirty="0">
              <a:solidFill>
                <a:srgbClr val="202759"/>
              </a:solidFill>
            </a:rPr>
            <a:t>2</a:t>
          </a:r>
          <a:r>
            <a:rPr lang="hu-HU" sz="1100" b="1" kern="1200" dirty="0">
              <a:solidFill>
                <a:srgbClr val="202759"/>
              </a:solidFill>
            </a:rPr>
            <a:t> Képzési Projekt, </a:t>
          </a:r>
          <a:endParaRPr lang="hu-HU" sz="1050" b="1" kern="1200" dirty="0">
            <a:solidFill>
              <a:srgbClr val="202759"/>
            </a:solidFill>
            <a:latin typeface="+mj-lt"/>
          </a:endParaRPr>
        </a:p>
      </dsp:txBody>
      <dsp:txXfrm>
        <a:off x="403236" y="2133150"/>
        <a:ext cx="5268754" cy="250006"/>
      </dsp:txXfrm>
    </dsp:sp>
    <dsp:sp modelId="{D59EAC24-A8E4-418E-BFD0-BC93F5CBCDA8}">
      <dsp:nvSpPr>
        <dsp:cNvPr id="0" name=""/>
        <dsp:cNvSpPr/>
      </dsp:nvSpPr>
      <dsp:spPr>
        <a:xfrm>
          <a:off x="318720" y="2152415"/>
          <a:ext cx="181537" cy="174421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E4ECC-C33D-4BDF-9105-9F07DD7916D7}">
      <dsp:nvSpPr>
        <dsp:cNvPr id="0" name=""/>
        <dsp:cNvSpPr/>
      </dsp:nvSpPr>
      <dsp:spPr>
        <a:xfrm>
          <a:off x="496564" y="2453368"/>
          <a:ext cx="5131833" cy="39894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96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</a:rPr>
            <a:t>H</a:t>
          </a:r>
          <a:r>
            <a:rPr lang="hu-HU" sz="1100" b="1" kern="1200" baseline="-25000" dirty="0">
              <a:solidFill>
                <a:srgbClr val="202759"/>
              </a:solidFill>
            </a:rPr>
            <a:t>2</a:t>
          </a:r>
          <a:r>
            <a:rPr lang="hu-HU" sz="1100" b="1" kern="1200" dirty="0">
              <a:solidFill>
                <a:srgbClr val="202759"/>
              </a:solidFill>
            </a:rPr>
            <a:t> Busz Roadshow Projekt </a:t>
          </a:r>
          <a:r>
            <a:rPr lang="hu-HU" sz="1100" b="0" kern="1200" dirty="0">
              <a:solidFill>
                <a:srgbClr val="202759"/>
              </a:solidFill>
            </a:rPr>
            <a:t>(Budapest és 6 vidéki város)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b="1" kern="1200" dirty="0">
              <a:solidFill>
                <a:srgbClr val="202759"/>
              </a:solidFill>
            </a:rPr>
            <a:t>H2V fejlesztés támogatás</a:t>
          </a:r>
          <a:endParaRPr lang="hu-HU" sz="1100" b="0" kern="1200" dirty="0">
            <a:solidFill>
              <a:srgbClr val="202759"/>
            </a:solidFill>
          </a:endParaRPr>
        </a:p>
      </dsp:txBody>
      <dsp:txXfrm>
        <a:off x="496564" y="2453368"/>
        <a:ext cx="5131833" cy="398941"/>
      </dsp:txXfrm>
    </dsp:sp>
    <dsp:sp modelId="{CF746A1B-4E65-4846-8BAD-BD9710C9B820}">
      <dsp:nvSpPr>
        <dsp:cNvPr id="0" name=""/>
        <dsp:cNvSpPr/>
      </dsp:nvSpPr>
      <dsp:spPr>
        <a:xfrm>
          <a:off x="226843" y="2543739"/>
          <a:ext cx="187763" cy="193863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D53D4-ABDB-4825-92F9-69B80302BAF7}">
      <dsp:nvSpPr>
        <dsp:cNvPr id="0" name=""/>
        <dsp:cNvSpPr/>
      </dsp:nvSpPr>
      <dsp:spPr>
        <a:xfrm>
          <a:off x="0" y="0"/>
          <a:ext cx="37467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7B32F-97FB-45B0-BA3B-396414906FB5}">
      <dsp:nvSpPr>
        <dsp:cNvPr id="0" name=""/>
        <dsp:cNvSpPr/>
      </dsp:nvSpPr>
      <dsp:spPr>
        <a:xfrm>
          <a:off x="0" y="0"/>
          <a:ext cx="749356" cy="2782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 feladat</a:t>
          </a:r>
          <a:r>
            <a:rPr lang="hu-HU" sz="1500" kern="1200" dirty="0"/>
            <a:t>:</a:t>
          </a:r>
          <a:endParaRPr lang="en-US" sz="1500" kern="1200" dirty="0"/>
        </a:p>
      </dsp:txBody>
      <dsp:txXfrm>
        <a:off x="0" y="0"/>
        <a:ext cx="749356" cy="2782878"/>
      </dsp:txXfrm>
    </dsp:sp>
    <dsp:sp modelId="{8815A030-5AA8-4E2A-B771-2CB7FD6B1063}">
      <dsp:nvSpPr>
        <dsp:cNvPr id="0" name=""/>
        <dsp:cNvSpPr/>
      </dsp:nvSpPr>
      <dsp:spPr>
        <a:xfrm>
          <a:off x="805558" y="21911"/>
          <a:ext cx="2941224" cy="43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H2 busz beszerzés támogatása</a:t>
          </a:r>
          <a:endParaRPr lang="en-US" sz="1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5558" y="21911"/>
        <a:ext cx="2941224" cy="438221"/>
      </dsp:txXfrm>
    </dsp:sp>
    <dsp:sp modelId="{C57B4BEB-6E83-4F5D-9207-6BE42DEA26FC}">
      <dsp:nvSpPr>
        <dsp:cNvPr id="0" name=""/>
        <dsp:cNvSpPr/>
      </dsp:nvSpPr>
      <dsp:spPr>
        <a:xfrm>
          <a:off x="749356" y="460133"/>
          <a:ext cx="2997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FD0D0-8F43-429C-8327-9535CD15FA3A}">
      <dsp:nvSpPr>
        <dsp:cNvPr id="0" name=""/>
        <dsp:cNvSpPr/>
      </dsp:nvSpPr>
      <dsp:spPr>
        <a:xfrm>
          <a:off x="805558" y="482044"/>
          <a:ext cx="2941224" cy="43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Volánbusz egyedi támogatás 25 ezer fő alatti </a:t>
          </a:r>
          <a:r>
            <a:rPr lang="hu-H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településeken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5558" y="482044"/>
        <a:ext cx="2941224" cy="438221"/>
      </dsp:txXfrm>
    </dsp:sp>
    <dsp:sp modelId="{5EBA6220-191E-4BB1-9030-230F9EC1DC18}">
      <dsp:nvSpPr>
        <dsp:cNvPr id="0" name=""/>
        <dsp:cNvSpPr/>
      </dsp:nvSpPr>
      <dsp:spPr>
        <a:xfrm>
          <a:off x="749356" y="920266"/>
          <a:ext cx="2997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A8A4C-7B85-4C1B-A5E5-8C369F04726E}">
      <dsp:nvSpPr>
        <dsp:cNvPr id="0" name=""/>
        <dsp:cNvSpPr/>
      </dsp:nvSpPr>
      <dsp:spPr>
        <a:xfrm>
          <a:off x="805558" y="942177"/>
          <a:ext cx="2941224" cy="43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Iskolabusz Pilot Projekt támogatása</a:t>
          </a:r>
          <a:endParaRPr lang="en-US" sz="1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5558" y="942177"/>
        <a:ext cx="2941224" cy="438221"/>
      </dsp:txXfrm>
    </dsp:sp>
    <dsp:sp modelId="{7A58E8C8-9982-40C8-9FBD-96D9DB0DF693}">
      <dsp:nvSpPr>
        <dsp:cNvPr id="0" name=""/>
        <dsp:cNvSpPr/>
      </dsp:nvSpPr>
      <dsp:spPr>
        <a:xfrm>
          <a:off x="749356" y="1380399"/>
          <a:ext cx="2997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3C69B-8AB0-44E4-9BDC-53A575C98213}">
      <dsp:nvSpPr>
        <dsp:cNvPr id="0" name=""/>
        <dsp:cNvSpPr/>
      </dsp:nvSpPr>
      <dsp:spPr>
        <a:xfrm>
          <a:off x="805558" y="1402310"/>
          <a:ext cx="2941224" cy="43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 ezer feletti városokban elektromos buszflotta bővítése</a:t>
          </a:r>
          <a:endParaRPr lang="en-US" sz="1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5558" y="1402310"/>
        <a:ext cx="2941224" cy="438221"/>
      </dsp:txXfrm>
    </dsp:sp>
    <dsp:sp modelId="{2380D7A2-237C-4545-8974-5895FC8CA17D}">
      <dsp:nvSpPr>
        <dsp:cNvPr id="0" name=""/>
        <dsp:cNvSpPr/>
      </dsp:nvSpPr>
      <dsp:spPr>
        <a:xfrm>
          <a:off x="749356" y="1840532"/>
          <a:ext cx="2997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F0715-0F64-422F-92C1-1DC113FE578C}">
      <dsp:nvSpPr>
        <dsp:cNvPr id="0" name=""/>
        <dsp:cNvSpPr/>
      </dsp:nvSpPr>
      <dsp:spPr>
        <a:xfrm>
          <a:off x="805558" y="1862443"/>
          <a:ext cx="2941224" cy="43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 ezer alatti városokban elektromos buszflotta és töltő kialakítása</a:t>
          </a:r>
          <a:endParaRPr lang="en-US" sz="1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5558" y="1862443"/>
        <a:ext cx="2941224" cy="438221"/>
      </dsp:txXfrm>
    </dsp:sp>
    <dsp:sp modelId="{4998D74C-E729-4FE9-A0B1-304776DC3E9E}">
      <dsp:nvSpPr>
        <dsp:cNvPr id="0" name=""/>
        <dsp:cNvSpPr/>
      </dsp:nvSpPr>
      <dsp:spPr>
        <a:xfrm>
          <a:off x="749356" y="2300665"/>
          <a:ext cx="2997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6F94C-6F58-42F3-A0F1-33725C81BCC2}">
      <dsp:nvSpPr>
        <dsp:cNvPr id="0" name=""/>
        <dsp:cNvSpPr/>
      </dsp:nvSpPr>
      <dsp:spPr>
        <a:xfrm>
          <a:off x="805558" y="2322576"/>
          <a:ext cx="2941224" cy="438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Komplex energiamenedzsment</a:t>
          </a:r>
          <a:endParaRPr lang="en-US" sz="1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5558" y="2322576"/>
        <a:ext cx="2941224" cy="438221"/>
      </dsp:txXfrm>
    </dsp:sp>
    <dsp:sp modelId="{6B9A5D39-1EBF-4579-A108-2338A738AA2B}">
      <dsp:nvSpPr>
        <dsp:cNvPr id="0" name=""/>
        <dsp:cNvSpPr/>
      </dsp:nvSpPr>
      <dsp:spPr>
        <a:xfrm>
          <a:off x="749356" y="2760798"/>
          <a:ext cx="2997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C4A83-1B8A-4671-9626-6AB3AAC50733}" type="datetimeFigureOut">
              <a:rPr lang="hu-HU" smtClean="0"/>
              <a:t>2025. 01. 21.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F1E00-6A11-452B-8CB5-AC76E2518B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851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Caetano</a:t>
            </a:r>
            <a:r>
              <a:rPr lang="hu-HU"/>
              <a:t> nem jár hétvégén, ezért is van az eltérés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9FEB5-E44B-4283-B89F-7479B5388BFA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743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Jól megfigyelhető, hogy a hőmérséklet emelkedésével mindkét típusnál csökken a fogyasztás. Azonban amint a hőmérséklet indokolttá teszi a klíma használatot, emelkedés érzékelhető.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9FEB5-E44B-4283-B89F-7479B5388BFA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33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Felmérésünk szerint összességében elmondható, hogy a sofőröknek nagyon tetszenek az üzemanyagcellás autóbuszok. Ugyanolyan jól gyorsulnak, mint az elektromos társaik, azonban sokkal gyorsabb tölteni őket. A felsorolt hibák jelentős százaléka a flottától eltérő konfigurálásban rejlett. A fordákat „hatótávpara” nélkül tudták teljesíteni.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9FEB5-E44B-4283-B89F-7479B5388BF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533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4B398321-4F66-8475-3BAD-8B0DADA98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84" t="-2668" r="-8387" b="11124"/>
          <a:stretch/>
        </p:blipFill>
        <p:spPr>
          <a:xfrm>
            <a:off x="2368407" y="4265235"/>
            <a:ext cx="1460562" cy="87826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E715D1-B672-0B38-F30A-82CC10392891}"/>
              </a:ext>
            </a:extLst>
          </p:cNvPr>
          <p:cNvSpPr/>
          <p:nvPr userDrawn="1"/>
        </p:nvSpPr>
        <p:spPr>
          <a:xfrm>
            <a:off x="254109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blue and black background&#10;&#10;Description automatically generated">
            <a:extLst>
              <a:ext uri="{FF2B5EF4-FFF2-40B4-BE49-F238E27FC236}">
                <a16:creationId xmlns:a16="http://schemas.microsoft.com/office/drawing/2014/main" id="{472290A4-EE83-C309-B6D8-C2FE9CD3F1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25695" y="3418114"/>
            <a:ext cx="1144743" cy="1144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AD851DB-7ABE-FA2C-EFDB-790918B83D33}"/>
              </a:ext>
            </a:extLst>
          </p:cNvPr>
          <p:cNvSpPr/>
          <p:nvPr userDrawn="1"/>
        </p:nvSpPr>
        <p:spPr>
          <a:xfrm>
            <a:off x="260077" y="4610438"/>
            <a:ext cx="340990" cy="243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C959AC9-6B9A-AF2C-0CA3-55CC087B76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76053" y="4575230"/>
            <a:ext cx="2285998" cy="397987"/>
          </a:xfrm>
          <a:prstGeom prst="rect">
            <a:avLst/>
          </a:prstGeom>
        </p:spPr>
      </p:pic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C975720B-C314-3E10-A2D6-33C0881A5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6" y="4696828"/>
            <a:ext cx="3679825" cy="19029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868686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|  </a:t>
            </a:r>
            <a:r>
              <a:rPr kumimoji="0" lang="en-GB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SZÉCHENYI EGYETEMI CSOPORT ELŐADÁS CÍM</a:t>
            </a:r>
            <a:endParaRPr kumimoji="0" lang="fr" sz="675" b="0" i="0" u="none" strike="noStrike" kern="1200" cap="none" spc="0" normalizeH="0" baseline="0" noProof="0" dirty="0">
              <a:ln>
                <a:noFill/>
              </a:ln>
              <a:solidFill>
                <a:srgbClr val="8686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26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EF037-078D-AE53-3034-C4A9E8098A8A}"/>
              </a:ext>
            </a:extLst>
          </p:cNvPr>
          <p:cNvSpPr/>
          <p:nvPr userDrawn="1"/>
        </p:nvSpPr>
        <p:spPr>
          <a:xfrm>
            <a:off x="260077" y="4610438"/>
            <a:ext cx="340990" cy="243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62DB-0E1E-84D9-8935-BAEC90C54D99}"/>
              </a:ext>
            </a:extLst>
          </p:cNvPr>
          <p:cNvSpPr/>
          <p:nvPr userDrawn="1"/>
        </p:nvSpPr>
        <p:spPr>
          <a:xfrm>
            <a:off x="254109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blue and black background&#10;&#10;Description automatically generated">
            <a:extLst>
              <a:ext uri="{FF2B5EF4-FFF2-40B4-BE49-F238E27FC236}">
                <a16:creationId xmlns:a16="http://schemas.microsoft.com/office/drawing/2014/main" id="{C72691D0-D2A0-DBEB-0080-C4965639A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695" y="3418114"/>
            <a:ext cx="1144743" cy="1144743"/>
          </a:xfrm>
          <a:prstGeom prst="rect">
            <a:avLst/>
          </a:prstGeom>
        </p:spPr>
      </p:pic>
      <p:pic>
        <p:nvPicPr>
          <p:cNvPr id="15" name="Picture 14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8DEB6079-E2EE-B8BF-690A-CB0E5CDA6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84" t="-2668" r="-8387" b="11124"/>
          <a:stretch/>
        </p:blipFill>
        <p:spPr>
          <a:xfrm>
            <a:off x="2368407" y="4265235"/>
            <a:ext cx="1460562" cy="878265"/>
          </a:xfrm>
          <a:prstGeom prst="rect">
            <a:avLst/>
          </a:prstGeom>
        </p:spPr>
      </p:pic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76519DF-3F95-A883-C9FB-2EAF8BCB35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054" y="772941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21" name="Text Placeholder 37">
            <a:extLst>
              <a:ext uri="{FF2B5EF4-FFF2-40B4-BE49-F238E27FC236}">
                <a16:creationId xmlns:a16="http://schemas.microsoft.com/office/drawing/2014/main" id="{035EE85C-EB40-2D03-32C2-4E4B762247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054" y="577136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rgbClr val="00ACC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39205-5525-B3DA-DE97-4A3FA1A60E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777" y="1179762"/>
            <a:ext cx="2645686" cy="2782879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25C26D3-EA00-8A15-5B8C-C2110A690A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33486" y="1179762"/>
            <a:ext cx="5810737" cy="2782879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0EECF1B-1E9E-1603-9DAC-3AF19E9905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76053" y="4575230"/>
            <a:ext cx="2285998" cy="397987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1C2DB36C-FB39-CCFA-701F-5684BDA0B4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6" y="4696828"/>
            <a:ext cx="3679825" cy="19029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868686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|  </a:t>
            </a:r>
            <a:r>
              <a:rPr kumimoji="0" lang="en-GB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SZÉCHENYI EGYETEMI CSOPORT ELŐADÁS CÍM</a:t>
            </a:r>
            <a:endParaRPr kumimoji="0" lang="fr" sz="675" b="0" i="0" u="none" strike="noStrike" kern="1200" cap="none" spc="0" normalizeH="0" baseline="0" noProof="0" dirty="0">
              <a:ln>
                <a:noFill/>
              </a:ln>
              <a:solidFill>
                <a:srgbClr val="8686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5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EF037-078D-AE53-3034-C4A9E8098A8A}"/>
              </a:ext>
            </a:extLst>
          </p:cNvPr>
          <p:cNvSpPr/>
          <p:nvPr userDrawn="1"/>
        </p:nvSpPr>
        <p:spPr>
          <a:xfrm>
            <a:off x="260077" y="4610438"/>
            <a:ext cx="340990" cy="243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62DB-0E1E-84D9-8935-BAEC90C54D99}"/>
              </a:ext>
            </a:extLst>
          </p:cNvPr>
          <p:cNvSpPr/>
          <p:nvPr userDrawn="1"/>
        </p:nvSpPr>
        <p:spPr>
          <a:xfrm>
            <a:off x="254109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blue and black background&#10;&#10;Description automatically generated">
            <a:extLst>
              <a:ext uri="{FF2B5EF4-FFF2-40B4-BE49-F238E27FC236}">
                <a16:creationId xmlns:a16="http://schemas.microsoft.com/office/drawing/2014/main" id="{C72691D0-D2A0-DBEB-0080-C4965639A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695" y="3418114"/>
            <a:ext cx="1144743" cy="1144743"/>
          </a:xfrm>
          <a:prstGeom prst="rect">
            <a:avLst/>
          </a:prstGeom>
        </p:spPr>
      </p:pic>
      <p:pic>
        <p:nvPicPr>
          <p:cNvPr id="15" name="Picture 14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8DEB6079-E2EE-B8BF-690A-CB0E5CDA6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84" t="-2668" r="-8387" b="11124"/>
          <a:stretch/>
        </p:blipFill>
        <p:spPr>
          <a:xfrm>
            <a:off x="2368407" y="4265235"/>
            <a:ext cx="1460562" cy="878265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396108-76D7-9A20-B9C0-3AF447FAEC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4397957"/>
          </a:xfrm>
          <a:custGeom>
            <a:avLst/>
            <a:gdLst>
              <a:gd name="connsiteX0" fmla="*/ 9144000 w 9144000"/>
              <a:gd name="connsiteY0" fmla="*/ 4218982 h 4397957"/>
              <a:gd name="connsiteX1" fmla="*/ 9144000 w 9144000"/>
              <a:gd name="connsiteY1" fmla="*/ 4397957 h 4397957"/>
              <a:gd name="connsiteX2" fmla="*/ 8917722 w 9144000"/>
              <a:gd name="connsiteY2" fmla="*/ 4397957 h 4397957"/>
              <a:gd name="connsiteX3" fmla="*/ 8967101 w 9144000"/>
              <a:gd name="connsiteY3" fmla="*/ 4367961 h 4397957"/>
              <a:gd name="connsiteX4" fmla="*/ 9136117 w 9144000"/>
              <a:gd name="connsiteY4" fmla="*/ 4228535 h 4397957"/>
              <a:gd name="connsiteX5" fmla="*/ 0 w 9144000"/>
              <a:gd name="connsiteY5" fmla="*/ 0 h 4397957"/>
              <a:gd name="connsiteX6" fmla="*/ 9144000 w 9144000"/>
              <a:gd name="connsiteY6" fmla="*/ 0 h 4397957"/>
              <a:gd name="connsiteX7" fmla="*/ 9144000 w 9144000"/>
              <a:gd name="connsiteY7" fmla="*/ 3563313 h 4397957"/>
              <a:gd name="connsiteX8" fmla="*/ 9141493 w 9144000"/>
              <a:gd name="connsiteY8" fmla="*/ 3588109 h 4397957"/>
              <a:gd name="connsiteX9" fmla="*/ 8915066 w 9144000"/>
              <a:gd name="connsiteY9" fmla="*/ 4007542 h 4397957"/>
              <a:gd name="connsiteX10" fmla="*/ 8328671 w 9144000"/>
              <a:gd name="connsiteY10" fmla="*/ 4250857 h 4397957"/>
              <a:gd name="connsiteX11" fmla="*/ 8325695 w 9144000"/>
              <a:gd name="connsiteY11" fmla="*/ 4250857 h 4397957"/>
              <a:gd name="connsiteX12" fmla="*/ 8325695 w 9144000"/>
              <a:gd name="connsiteY12" fmla="*/ 4354914 h 4397957"/>
              <a:gd name="connsiteX13" fmla="*/ 8328671 w 9144000"/>
              <a:gd name="connsiteY13" fmla="*/ 4354914 h 4397957"/>
              <a:gd name="connsiteX14" fmla="*/ 8988674 w 9144000"/>
              <a:gd name="connsiteY14" fmla="*/ 4081092 h 4397957"/>
              <a:gd name="connsiteX15" fmla="*/ 9102788 w 9144000"/>
              <a:gd name="connsiteY15" fmla="*/ 3942842 h 4397957"/>
              <a:gd name="connsiteX16" fmla="*/ 9144000 w 9144000"/>
              <a:gd name="connsiteY16" fmla="*/ 3867015 h 4397957"/>
              <a:gd name="connsiteX17" fmla="*/ 9144000 w 9144000"/>
              <a:gd name="connsiteY17" fmla="*/ 4055463 h 4397957"/>
              <a:gd name="connsiteX18" fmla="*/ 9062166 w 9144000"/>
              <a:gd name="connsiteY18" fmla="*/ 4154584 h 4397957"/>
              <a:gd name="connsiteX19" fmla="*/ 8732251 w 9144000"/>
              <a:gd name="connsiteY19" fmla="*/ 4377237 h 4397957"/>
              <a:gd name="connsiteX20" fmla="*/ 8675745 w 9144000"/>
              <a:gd name="connsiteY20" fmla="*/ 4397957 h 4397957"/>
              <a:gd name="connsiteX21" fmla="*/ 0 w 9144000"/>
              <a:gd name="connsiteY21" fmla="*/ 4397957 h 439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44000" h="4397957">
                <a:moveTo>
                  <a:pt x="9144000" y="4218982"/>
                </a:moveTo>
                <a:lnTo>
                  <a:pt x="9144000" y="4397957"/>
                </a:lnTo>
                <a:lnTo>
                  <a:pt x="8917722" y="4397957"/>
                </a:lnTo>
                <a:lnTo>
                  <a:pt x="8967101" y="4367961"/>
                </a:lnTo>
                <a:cubicBezTo>
                  <a:pt x="9027853" y="4326922"/>
                  <a:pt x="9084446" y="4280192"/>
                  <a:pt x="9136117" y="422853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563313"/>
                </a:lnTo>
                <a:lnTo>
                  <a:pt x="9141493" y="3588109"/>
                </a:lnTo>
                <a:cubicBezTo>
                  <a:pt x="9108274" y="3750006"/>
                  <a:pt x="9027752" y="3894856"/>
                  <a:pt x="8915066" y="4007542"/>
                </a:cubicBezTo>
                <a:cubicBezTo>
                  <a:pt x="8764876" y="4157789"/>
                  <a:pt x="8557448" y="4250857"/>
                  <a:pt x="8328671" y="4250857"/>
                </a:cubicBezTo>
                <a:lnTo>
                  <a:pt x="8325695" y="4250857"/>
                </a:lnTo>
                <a:lnTo>
                  <a:pt x="8325695" y="4354914"/>
                </a:lnTo>
                <a:lnTo>
                  <a:pt x="8328671" y="4354914"/>
                </a:lnTo>
                <a:cubicBezTo>
                  <a:pt x="8586124" y="4354914"/>
                  <a:pt x="8819538" y="4250170"/>
                  <a:pt x="8988674" y="4081092"/>
                </a:cubicBezTo>
                <a:cubicBezTo>
                  <a:pt x="9030943" y="4038822"/>
                  <a:pt x="9069192" y="3992528"/>
                  <a:pt x="9102788" y="3942842"/>
                </a:cubicBezTo>
                <a:lnTo>
                  <a:pt x="9144000" y="3867015"/>
                </a:lnTo>
                <a:lnTo>
                  <a:pt x="9144000" y="4055463"/>
                </a:lnTo>
                <a:lnTo>
                  <a:pt x="9062166" y="4154584"/>
                </a:lnTo>
                <a:cubicBezTo>
                  <a:pt x="8968211" y="4248568"/>
                  <a:pt x="8856370" y="4324650"/>
                  <a:pt x="8732251" y="4377237"/>
                </a:cubicBezTo>
                <a:lnTo>
                  <a:pt x="8675745" y="4397957"/>
                </a:lnTo>
                <a:lnTo>
                  <a:pt x="0" y="43979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HU"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34E37A1-D875-4625-DB0C-8598A9E350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76053" y="4575230"/>
            <a:ext cx="2285998" cy="397987"/>
          </a:xfrm>
          <a:prstGeom prst="rect">
            <a:avLst/>
          </a:prstGeom>
        </p:spPr>
      </p:pic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FECB717D-E8CA-75F9-A69E-AC3C0C0185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6" y="4696828"/>
            <a:ext cx="3679825" cy="19029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868686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|  </a:t>
            </a:r>
            <a:r>
              <a:rPr kumimoji="0" lang="en-GB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SZÉCHENYI EGYETEMI CSOPORT ELŐADÁS CÍM</a:t>
            </a:r>
            <a:endParaRPr kumimoji="0" lang="fr" sz="675" b="0" i="0" u="none" strike="noStrike" kern="1200" cap="none" spc="0" normalizeH="0" baseline="0" noProof="0" dirty="0">
              <a:ln>
                <a:noFill/>
              </a:ln>
              <a:solidFill>
                <a:srgbClr val="8686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2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EF037-078D-AE53-3034-C4A9E8098A8A}"/>
              </a:ext>
            </a:extLst>
          </p:cNvPr>
          <p:cNvSpPr/>
          <p:nvPr userDrawn="1"/>
        </p:nvSpPr>
        <p:spPr>
          <a:xfrm>
            <a:off x="260077" y="4610438"/>
            <a:ext cx="340990" cy="243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62DB-0E1E-84D9-8935-BAEC90C54D99}"/>
              </a:ext>
            </a:extLst>
          </p:cNvPr>
          <p:cNvSpPr/>
          <p:nvPr userDrawn="1"/>
        </p:nvSpPr>
        <p:spPr>
          <a:xfrm>
            <a:off x="254109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blue and black background&#10;&#10;Description automatically generated">
            <a:extLst>
              <a:ext uri="{FF2B5EF4-FFF2-40B4-BE49-F238E27FC236}">
                <a16:creationId xmlns:a16="http://schemas.microsoft.com/office/drawing/2014/main" id="{C72691D0-D2A0-DBEB-0080-C4965639A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695" y="3418114"/>
            <a:ext cx="1144743" cy="1144743"/>
          </a:xfrm>
          <a:prstGeom prst="rect">
            <a:avLst/>
          </a:prstGeom>
        </p:spPr>
      </p:pic>
      <p:pic>
        <p:nvPicPr>
          <p:cNvPr id="15" name="Picture 14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8DEB6079-E2EE-B8BF-690A-CB0E5CDA6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84" t="-2668" r="-8387" b="11124"/>
          <a:stretch/>
        </p:blipFill>
        <p:spPr>
          <a:xfrm>
            <a:off x="2368407" y="4265235"/>
            <a:ext cx="1460562" cy="878265"/>
          </a:xfrm>
          <a:prstGeom prst="rect">
            <a:avLst/>
          </a:prstGeom>
        </p:spPr>
      </p:pic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76519DF-3F95-A883-C9FB-2EAF8BCB35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054" y="772941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21" name="Text Placeholder 37">
            <a:extLst>
              <a:ext uri="{FF2B5EF4-FFF2-40B4-BE49-F238E27FC236}">
                <a16:creationId xmlns:a16="http://schemas.microsoft.com/office/drawing/2014/main" id="{035EE85C-EB40-2D03-32C2-4E4B762247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054" y="577136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rgbClr val="00ACC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25C26D3-EA00-8A15-5B8C-C2110A690A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33486" y="1179762"/>
            <a:ext cx="5810737" cy="2782879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A26809E9-EF26-18E0-39BD-FD0D2B79E4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9779" y="1178664"/>
            <a:ext cx="2653962" cy="2782879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A64E740-7C6B-50D4-F6B1-695361B698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76053" y="4575230"/>
            <a:ext cx="2285998" cy="397987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1539174-0AFD-5C45-8BB4-8CC2410EF3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6" y="4696828"/>
            <a:ext cx="3679825" cy="19029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868686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|  </a:t>
            </a:r>
            <a:r>
              <a:rPr kumimoji="0" lang="en-GB" sz="675" b="0" i="0" u="none" strike="noStrike" kern="1200" cap="none" spc="0" normalizeH="0" baseline="0" noProof="0" dirty="0">
                <a:ln>
                  <a:noFill/>
                </a:ln>
                <a:solidFill>
                  <a:srgbClr val="8686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SZÉCHENYI EGYETEMI CSOPORT ELŐADÁS CÍM</a:t>
            </a:r>
            <a:endParaRPr kumimoji="0" lang="fr" sz="675" b="0" i="0" u="none" strike="noStrike" kern="1200" cap="none" spc="0" normalizeH="0" baseline="0" noProof="0" dirty="0">
              <a:ln>
                <a:noFill/>
              </a:ln>
              <a:solidFill>
                <a:srgbClr val="8686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3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4FF1A8-30F4-88B2-650A-E11632F44518}"/>
              </a:ext>
            </a:extLst>
          </p:cNvPr>
          <p:cNvSpPr/>
          <p:nvPr userDrawn="1"/>
        </p:nvSpPr>
        <p:spPr>
          <a:xfrm>
            <a:off x="0" y="0"/>
            <a:ext cx="2857080" cy="5143500"/>
          </a:xfrm>
          <a:prstGeom prst="rect">
            <a:avLst/>
          </a:prstGeom>
          <a:solidFill>
            <a:srgbClr val="1C24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EF037-078D-AE53-3034-C4A9E8098A8A}"/>
              </a:ext>
            </a:extLst>
          </p:cNvPr>
          <p:cNvSpPr/>
          <p:nvPr userDrawn="1"/>
        </p:nvSpPr>
        <p:spPr>
          <a:xfrm>
            <a:off x="260077" y="4610438"/>
            <a:ext cx="340990" cy="243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62DB-0E1E-84D9-8935-BAEC90C54D99}"/>
              </a:ext>
            </a:extLst>
          </p:cNvPr>
          <p:cNvSpPr/>
          <p:nvPr userDrawn="1"/>
        </p:nvSpPr>
        <p:spPr>
          <a:xfrm>
            <a:off x="254109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00ACC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00ACC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8DEB6079-E2EE-B8BF-690A-CB0E5CDA6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84" t="-2668" r="-8387" b="11124"/>
          <a:stretch/>
        </p:blipFill>
        <p:spPr>
          <a:xfrm>
            <a:off x="2368407" y="4265235"/>
            <a:ext cx="1460562" cy="878265"/>
          </a:xfrm>
          <a:prstGeom prst="rect">
            <a:avLst/>
          </a:prstGeom>
        </p:spPr>
      </p:pic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76519DF-3F95-A883-C9FB-2EAF8BCB35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054" y="772941"/>
            <a:ext cx="2265621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21" name="Text Placeholder 37">
            <a:extLst>
              <a:ext uri="{FF2B5EF4-FFF2-40B4-BE49-F238E27FC236}">
                <a16:creationId xmlns:a16="http://schemas.microsoft.com/office/drawing/2014/main" id="{035EE85C-EB40-2D03-32C2-4E4B762247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054" y="577136"/>
            <a:ext cx="2265621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rgbClr val="00ACC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A26809E9-EF26-18E0-39BD-FD0D2B79E4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9779" y="1178664"/>
            <a:ext cx="2265621" cy="2782879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pic>
        <p:nvPicPr>
          <p:cNvPr id="13" name="Picture 12" descr="A blue and black background&#10;&#10;Description automatically generated">
            <a:extLst>
              <a:ext uri="{FF2B5EF4-FFF2-40B4-BE49-F238E27FC236}">
                <a16:creationId xmlns:a16="http://schemas.microsoft.com/office/drawing/2014/main" id="{C72691D0-D2A0-DBEB-0080-C4965639AC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25695" y="3418114"/>
            <a:ext cx="1144743" cy="1144743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25C26D3-EA00-8A15-5B8C-C2110A690A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66270" y="2315029"/>
            <a:ext cx="2877954" cy="1647612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AD6DB6A-F938-AC42-FE70-E34FC3B520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66305" y="577136"/>
            <a:ext cx="2869641" cy="1647612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624BE5D-74C2-0BA3-B654-A0F4674367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2666" y="2315029"/>
            <a:ext cx="2812719" cy="1647612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903E099-5A85-CA84-43FD-CF80432E75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62514" y="577136"/>
            <a:ext cx="2804594" cy="1647612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DB1F3F27-7FA4-178E-9DD8-B0F6F80FEF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76053" y="4575230"/>
            <a:ext cx="2285998" cy="397987"/>
          </a:xfrm>
          <a:prstGeom prst="rect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814540D-A435-1B2F-74F7-4B481E61C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6" y="4696828"/>
            <a:ext cx="3679825" cy="19029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|  SZÉCHENYI EGYETEMI CSOPORT ELŐADÁS CÍM</a:t>
            </a:r>
          </a:p>
        </p:txBody>
      </p:sp>
    </p:spTree>
    <p:extLst>
      <p:ext uri="{BB962C8B-B14F-4D97-AF65-F5344CB8AC3E}">
        <p14:creationId xmlns:p14="http://schemas.microsoft.com/office/powerpoint/2010/main" val="145660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2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3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2" r:id="rId2"/>
    <p:sldLayoutId id="2147483707" r:id="rId3"/>
    <p:sldLayoutId id="2147483703" r:id="rId4"/>
    <p:sldLayoutId id="2147483706" r:id="rId5"/>
    <p:sldLayoutId id="214748370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>
          <p15:clr>
            <a:srgbClr val="F26B43"/>
          </p15:clr>
        </p15:guide>
        <p15:guide id="2" pos="3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9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4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38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04F47BB-C506-D02B-79F8-EF647C5B3B10}"/>
              </a:ext>
            </a:extLst>
          </p:cNvPr>
          <p:cNvSpPr txBox="1"/>
          <p:nvPr/>
        </p:nvSpPr>
        <p:spPr>
          <a:xfrm>
            <a:off x="754039" y="1369106"/>
            <a:ext cx="7635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ZBP+ és a H2 pilot projekt eddigi tapasztalatai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6C50509-BE0A-02AF-61FA-E5FE07FA834D}"/>
              </a:ext>
            </a:extLst>
          </p:cNvPr>
          <p:cNvSpPr txBox="1"/>
          <p:nvPr/>
        </p:nvSpPr>
        <p:spPr>
          <a:xfrm>
            <a:off x="300990" y="3725565"/>
            <a:ext cx="267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Rétfalvi Soma</a:t>
            </a:r>
          </a:p>
          <a:p>
            <a:r>
              <a:rPr lang="hu-HU" sz="14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Kiemelt projektmenedzser</a:t>
            </a:r>
          </a:p>
          <a:p>
            <a:r>
              <a:rPr lang="hu-HU" sz="14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soma.retfalvi@humda.hu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D374F2C-0465-4938-315E-D43083DD20E8}"/>
              </a:ext>
            </a:extLst>
          </p:cNvPr>
          <p:cNvSpPr txBox="1"/>
          <p:nvPr/>
        </p:nvSpPr>
        <p:spPr>
          <a:xfrm>
            <a:off x="5216322" y="100444"/>
            <a:ext cx="3927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54. Autóbusz Szakértői Tanácskozás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EAB0C816-C246-AB9A-B599-BC5D617787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4289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FF0B61B-346A-EF9D-E200-10E91AA1B9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8054" y="423473"/>
            <a:ext cx="6709966" cy="287078"/>
          </a:xfrm>
        </p:spPr>
        <p:txBody>
          <a:bodyPr/>
          <a:lstStyle/>
          <a:p>
            <a:r>
              <a:rPr lang="hu-HU" sz="1800" b="1" dirty="0">
                <a:solidFill>
                  <a:srgbClr val="002060"/>
                </a:solidFill>
              </a:rPr>
              <a:t>HUMDA 2024/3: Iskolabusz Pilot Projekt támogatása</a:t>
            </a:r>
          </a:p>
          <a:p>
            <a:endParaRPr lang="hu-HU" dirty="0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310774EB-9A3A-66AA-4AEE-A2BE33A838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szóló és 43 minibusz a </a:t>
            </a:r>
            <a:r>
              <a:rPr lang="hu-H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Klebersberg</a:t>
            </a: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Központ részére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1,91 </a:t>
            </a:r>
            <a:r>
              <a:rPr lang="hu-H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mrd</a:t>
            </a: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Ft támogatási összeg</a:t>
            </a: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DAB5619-8924-15CD-CD11-9B6A33072F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81E2023-702A-CFE9-4A52-D8EBAA5B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33" y="898008"/>
            <a:ext cx="4909327" cy="34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6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441851F-9D12-79B3-796B-2D6ABE361F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8054" y="302036"/>
            <a:ext cx="8645446" cy="287078"/>
          </a:xfrm>
        </p:spPr>
        <p:txBody>
          <a:bodyPr/>
          <a:lstStyle/>
          <a:p>
            <a:r>
              <a:rPr lang="hu-HU" sz="1800" b="1" dirty="0">
                <a:solidFill>
                  <a:srgbClr val="002060"/>
                </a:solidFill>
              </a:rPr>
              <a:t>HUMDA ZBP 2024/4:  25 ezer feletti városokban elektromos buszflotta bővítése</a:t>
            </a:r>
          </a:p>
          <a:p>
            <a:endParaRPr lang="hu-HU" dirty="0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EC2C92CF-BECC-DD30-DBCA-C869AB827C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776" y="1088322"/>
            <a:ext cx="3738823" cy="2782879"/>
          </a:xfrm>
        </p:spPr>
        <p:txBody>
          <a:bodyPr/>
          <a:lstStyle/>
          <a:p>
            <a:pPr marL="0" indent="0">
              <a:buNone/>
            </a:pPr>
            <a:r>
              <a:rPr lang="hu-H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Támogatást nyert: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Veszprém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db szóló, 1 db csuklós és 1 db midi autóbusz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426 680 0000 Ft támogatási összeg</a:t>
            </a:r>
          </a:p>
          <a:p>
            <a:pPr marL="0" indent="0">
              <a:buNone/>
            </a:pPr>
            <a:r>
              <a:rPr lang="hu-H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Pályázat újra nyitás utáni pályázatok: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Pécs	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 db csuklós autóbusz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748 680 132 Ft támogatási összeg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Miskolc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 db csuklós autóbusz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729 040 702 Ft támogatási összeg</a:t>
            </a:r>
          </a:p>
          <a:p>
            <a:pPr marL="0" indent="0">
              <a:buNone/>
            </a:pPr>
            <a:r>
              <a:rPr lang="hu-H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beadott pályázatok értékelése folyamatban.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4FDBECA1-77CC-1399-A9F8-51BFE89D80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EADE50-38E2-0167-4A12-D4F60F46E394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3638"/>
          <a:stretch>
            <a:fillRect/>
          </a:stretch>
        </p:blipFill>
        <p:spPr bwMode="auto">
          <a:xfrm>
            <a:off x="3783648" y="813753"/>
            <a:ext cx="5124235" cy="30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5CE5E6D-84B1-99B3-01E5-566D782DFF6C}"/>
              </a:ext>
            </a:extLst>
          </p:cNvPr>
          <p:cNvSpPr txBox="1"/>
          <p:nvPr/>
        </p:nvSpPr>
        <p:spPr>
          <a:xfrm>
            <a:off x="0" y="4966872"/>
            <a:ext cx="9428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magyarbusz.info</a:t>
            </a:r>
          </a:p>
        </p:txBody>
      </p:sp>
    </p:spTree>
    <p:extLst>
      <p:ext uri="{BB962C8B-B14F-4D97-AF65-F5344CB8AC3E}">
        <p14:creationId xmlns:p14="http://schemas.microsoft.com/office/powerpoint/2010/main" val="199593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5BC7564-9345-BB5E-D9AE-8C50F148F3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8053" y="302036"/>
            <a:ext cx="4263947" cy="287078"/>
          </a:xfrm>
        </p:spPr>
        <p:txBody>
          <a:bodyPr/>
          <a:lstStyle/>
          <a:p>
            <a:r>
              <a:rPr lang="hu-HU" sz="1800" b="1" dirty="0">
                <a:solidFill>
                  <a:srgbClr val="002060"/>
                </a:solidFill>
              </a:rPr>
              <a:t>HUMDA ZBP 2024/5: 25 ezer alatti városokban elektromos buszflotta és töltő kialakítása</a:t>
            </a:r>
          </a:p>
          <a:p>
            <a:endParaRPr lang="hu-HU" dirty="0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453E964D-753C-98B6-2E32-B81117AA58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776" y="1179762"/>
            <a:ext cx="3997904" cy="2782879"/>
          </a:xfrm>
        </p:spPr>
        <p:txBody>
          <a:bodyPr/>
          <a:lstStyle/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Felsőzsolca</a:t>
            </a:r>
          </a:p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db csuklós autóbusz</a:t>
            </a:r>
          </a:p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316 929 654 Ft támogatási összeg</a:t>
            </a:r>
          </a:p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beadott pályázatok értékelése folyamatban</a:t>
            </a:r>
          </a:p>
        </p:txBody>
      </p:sp>
      <p:sp>
        <p:nvSpPr>
          <p:cNvPr id="5" name="Kép helye 4">
            <a:extLst>
              <a:ext uri="{FF2B5EF4-FFF2-40B4-BE49-F238E27FC236}">
                <a16:creationId xmlns:a16="http://schemas.microsoft.com/office/drawing/2014/main" id="{87F274B0-113F-76A7-0EB7-675DDBB609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9776" y="3376043"/>
            <a:ext cx="3921703" cy="2782879"/>
          </a:xfrm>
        </p:spPr>
        <p:txBody>
          <a:bodyPr/>
          <a:lstStyle/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Igényfelmérés megtörtént</a:t>
            </a:r>
          </a:p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pályázati felhívás előkészítése folyamatban</a:t>
            </a:r>
          </a:p>
          <a:p>
            <a:pPr marL="0" indent="0">
              <a:buNone/>
            </a:pP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Tervezett keretösszeg: 2,2 </a:t>
            </a:r>
            <a:r>
              <a:rPr lang="hu-H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mrd</a:t>
            </a:r>
            <a:r>
              <a:rPr lang="hu-H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Ft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1E7E20E-8B75-130A-5E5B-E26B423CAA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00B3FC6-954E-9EE1-3BD6-DC4D982E3421}"/>
              </a:ext>
            </a:extLst>
          </p:cNvPr>
          <p:cNvSpPr txBox="1"/>
          <p:nvPr/>
        </p:nvSpPr>
        <p:spPr>
          <a:xfrm>
            <a:off x="308053" y="2650457"/>
            <a:ext cx="37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HUMDA ZBP 2024/6:</a:t>
            </a:r>
          </a:p>
          <a:p>
            <a:r>
              <a:rPr lang="hu-H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Komplex energiamenedzsment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53CF6C6-EA05-0ECB-D949-1E259422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12852"/>
            <a:ext cx="4176588" cy="2782879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57573745-D0F6-FCEE-89C4-1DCDB0866DB2}"/>
              </a:ext>
            </a:extLst>
          </p:cNvPr>
          <p:cNvSpPr txBox="1"/>
          <p:nvPr/>
        </p:nvSpPr>
        <p:spPr>
          <a:xfrm>
            <a:off x="0" y="4966872"/>
            <a:ext cx="9428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magyarbusz.info</a:t>
            </a:r>
          </a:p>
        </p:txBody>
      </p:sp>
    </p:spTree>
    <p:extLst>
      <p:ext uri="{BB962C8B-B14F-4D97-AF65-F5344CB8AC3E}">
        <p14:creationId xmlns:p14="http://schemas.microsoft.com/office/powerpoint/2010/main" val="230695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3029692" y="732571"/>
            <a:ext cx="6074930" cy="3632530"/>
            <a:chOff x="0" y="0"/>
            <a:chExt cx="3199963" cy="2151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9963" cy="2151405"/>
            </a:xfrm>
            <a:custGeom>
              <a:avLst/>
              <a:gdLst/>
              <a:ahLst/>
              <a:cxnLst/>
              <a:rect l="l" t="t" r="r" b="b"/>
              <a:pathLst>
                <a:path w="3199963" h="2151405">
                  <a:moveTo>
                    <a:pt x="0" y="0"/>
                  </a:moveTo>
                  <a:lnTo>
                    <a:pt x="3199963" y="0"/>
                  </a:lnTo>
                  <a:lnTo>
                    <a:pt x="3199963" y="2151405"/>
                  </a:lnTo>
                  <a:lnTo>
                    <a:pt x="0" y="2151405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99963" cy="21895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5" name="Freeform 5"/>
          <p:cNvSpPr>
            <a:spLocks/>
          </p:cNvSpPr>
          <p:nvPr/>
        </p:nvSpPr>
        <p:spPr>
          <a:xfrm>
            <a:off x="-2270739" y="1358318"/>
            <a:ext cx="5380488" cy="2604594"/>
          </a:xfrm>
          <a:custGeom>
            <a:avLst/>
            <a:gdLst/>
            <a:ahLst/>
            <a:cxnLst/>
            <a:rect l="l" t="t" r="r" b="b"/>
            <a:pathLst>
              <a:path w="11952714" h="5617776">
                <a:moveTo>
                  <a:pt x="0" y="0"/>
                </a:moveTo>
                <a:lnTo>
                  <a:pt x="11952714" y="0"/>
                </a:lnTo>
                <a:lnTo>
                  <a:pt x="11952714" y="5617776"/>
                </a:lnTo>
                <a:lnTo>
                  <a:pt x="0" y="5617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900"/>
          </a:p>
        </p:txBody>
      </p:sp>
      <p:grpSp>
        <p:nvGrpSpPr>
          <p:cNvPr id="6" name="Group 6"/>
          <p:cNvGrpSpPr>
            <a:grpSpLocks/>
          </p:cNvGrpSpPr>
          <p:nvPr/>
        </p:nvGrpSpPr>
        <p:grpSpPr>
          <a:xfrm>
            <a:off x="-24392" y="676138"/>
            <a:ext cx="11291609" cy="4467363"/>
            <a:chOff x="0" y="-185712"/>
            <a:chExt cx="5947843" cy="2353179"/>
          </a:xfrm>
        </p:grpSpPr>
        <p:sp>
          <p:nvSpPr>
            <p:cNvPr id="7" name="Freeform 7"/>
            <p:cNvSpPr>
              <a:spLocks/>
            </p:cNvSpPr>
            <p:nvPr/>
          </p:nvSpPr>
          <p:spPr>
            <a:xfrm>
              <a:off x="703109" y="-185712"/>
              <a:ext cx="5244734" cy="2167467"/>
            </a:xfrm>
            <a:custGeom>
              <a:avLst/>
              <a:gdLst/>
              <a:ahLst/>
              <a:cxnLst/>
              <a:rect l="l" t="t" r="r" b="b"/>
              <a:pathLst>
                <a:path w="5244734" h="2167467">
                  <a:moveTo>
                    <a:pt x="0" y="0"/>
                  </a:moveTo>
                  <a:lnTo>
                    <a:pt x="5244734" y="0"/>
                  </a:lnTo>
                  <a:lnTo>
                    <a:pt x="524473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DDDCDC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8" name="TextBox 8"/>
            <p:cNvSpPr txBox="1">
              <a:spLocks/>
            </p:cNvSpPr>
            <p:nvPr/>
          </p:nvSpPr>
          <p:spPr>
            <a:xfrm>
              <a:off x="0" y="-38100"/>
              <a:ext cx="5244734" cy="22055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>
          <a:xfrm rot="-5400000">
            <a:off x="129607" y="2518344"/>
            <a:ext cx="2118004" cy="243617"/>
            <a:chOff x="0" y="0"/>
            <a:chExt cx="2210329" cy="254236"/>
          </a:xfrm>
        </p:grpSpPr>
        <p:sp>
          <p:nvSpPr>
            <p:cNvPr id="10" name="Freeform 10"/>
            <p:cNvSpPr>
              <a:spLocks/>
            </p:cNvSpPr>
            <p:nvPr/>
          </p:nvSpPr>
          <p:spPr>
            <a:xfrm>
              <a:off x="0" y="0"/>
              <a:ext cx="2210329" cy="254236"/>
            </a:xfrm>
            <a:custGeom>
              <a:avLst/>
              <a:gdLst/>
              <a:ahLst/>
              <a:cxnLst/>
              <a:rect l="l" t="t" r="r" b="b"/>
              <a:pathLst>
                <a:path w="2210329" h="254236">
                  <a:moveTo>
                    <a:pt x="203200" y="0"/>
                  </a:moveTo>
                  <a:lnTo>
                    <a:pt x="2007129" y="0"/>
                  </a:lnTo>
                  <a:lnTo>
                    <a:pt x="2210329" y="254236"/>
                  </a:lnTo>
                  <a:lnTo>
                    <a:pt x="0" y="2542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1233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11" name="TextBox 11"/>
            <p:cNvSpPr txBox="1">
              <a:spLocks/>
            </p:cNvSpPr>
            <p:nvPr/>
          </p:nvSpPr>
          <p:spPr>
            <a:xfrm>
              <a:off x="127000" y="-38100"/>
              <a:ext cx="1956329" cy="29233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>
          <a:xfrm rot="5400000">
            <a:off x="437870" y="2393893"/>
            <a:ext cx="1745095" cy="487233"/>
            <a:chOff x="0" y="0"/>
            <a:chExt cx="1877505" cy="524202"/>
          </a:xfrm>
        </p:grpSpPr>
        <p:sp>
          <p:nvSpPr>
            <p:cNvPr id="13" name="Freeform 13"/>
            <p:cNvSpPr>
              <a:spLocks/>
            </p:cNvSpPr>
            <p:nvPr/>
          </p:nvSpPr>
          <p:spPr>
            <a:xfrm>
              <a:off x="0" y="0"/>
              <a:ext cx="1877505" cy="524202"/>
            </a:xfrm>
            <a:custGeom>
              <a:avLst/>
              <a:gdLst/>
              <a:ahLst/>
              <a:cxnLst/>
              <a:rect l="l" t="t" r="r" b="b"/>
              <a:pathLst>
                <a:path w="1877505" h="524202">
                  <a:moveTo>
                    <a:pt x="203200" y="0"/>
                  </a:moveTo>
                  <a:lnTo>
                    <a:pt x="1674305" y="0"/>
                  </a:lnTo>
                  <a:lnTo>
                    <a:pt x="1877505" y="524202"/>
                  </a:lnTo>
                  <a:lnTo>
                    <a:pt x="0" y="5242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3E7D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14" name="TextBox 14"/>
            <p:cNvSpPr txBox="1">
              <a:spLocks/>
            </p:cNvSpPr>
            <p:nvPr/>
          </p:nvSpPr>
          <p:spPr>
            <a:xfrm>
              <a:off x="127000" y="-38100"/>
              <a:ext cx="1623505" cy="56230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5" name="Freeform 15"/>
          <p:cNvSpPr>
            <a:spLocks/>
          </p:cNvSpPr>
          <p:nvPr/>
        </p:nvSpPr>
        <p:spPr>
          <a:xfrm>
            <a:off x="76200" y="2152650"/>
            <a:ext cx="952500" cy="846189"/>
          </a:xfrm>
          <a:custGeom>
            <a:avLst/>
            <a:gdLst/>
            <a:ahLst/>
            <a:cxnLst/>
            <a:rect l="l" t="t" r="r" b="b"/>
            <a:pathLst>
              <a:path w="2263090" h="1997177">
                <a:moveTo>
                  <a:pt x="0" y="0"/>
                </a:moveTo>
                <a:lnTo>
                  <a:pt x="2263090" y="0"/>
                </a:lnTo>
                <a:lnTo>
                  <a:pt x="2263090" y="1997177"/>
                </a:lnTo>
                <a:lnTo>
                  <a:pt x="0" y="199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900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23294" y="4710612"/>
            <a:ext cx="2129684" cy="370920"/>
          </a:xfrm>
          <a:custGeom>
            <a:avLst/>
            <a:gdLst/>
            <a:ahLst/>
            <a:cxnLst/>
            <a:rect l="l" t="t" r="r" b="b"/>
            <a:pathLst>
              <a:path w="4259367" h="741840">
                <a:moveTo>
                  <a:pt x="0" y="0"/>
                </a:moveTo>
                <a:lnTo>
                  <a:pt x="4259367" y="0"/>
                </a:lnTo>
                <a:lnTo>
                  <a:pt x="4259367" y="741840"/>
                </a:lnTo>
                <a:lnTo>
                  <a:pt x="0" y="741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 sz="90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A01A0B5B-743F-9502-A4E0-DDFC782FD2D5}"/>
              </a:ext>
            </a:extLst>
          </p:cNvPr>
          <p:cNvSpPr txBox="1"/>
          <p:nvPr/>
        </p:nvSpPr>
        <p:spPr>
          <a:xfrm>
            <a:off x="1888368" y="55534"/>
            <a:ext cx="6493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Hidrogén üzemű üzemanyagcellás busz pilot projekt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6559F7B-9BE0-33C9-1B4D-2576B2CEC71A}"/>
              </a:ext>
            </a:extLst>
          </p:cNvPr>
          <p:cNvSpPr txBox="1"/>
          <p:nvPr/>
        </p:nvSpPr>
        <p:spPr>
          <a:xfrm>
            <a:off x="1939475" y="346498"/>
            <a:ext cx="5380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1000" i="1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ÉZFF/208/2022-TIM-SZERZ  - „</a:t>
            </a:r>
            <a:r>
              <a:rPr lang="hu-HU" sz="1000" b="1" i="1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NAGY HIDROGÉN PROJEKT”</a:t>
            </a:r>
            <a:endParaRPr lang="hu-HU" sz="1000" i="1">
              <a:solidFill>
                <a:srgbClr val="00206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A1535A5E-40D9-9F60-5782-8E3C6391BBFC}"/>
              </a:ext>
            </a:extLst>
          </p:cNvPr>
          <p:cNvSpPr/>
          <p:nvPr/>
        </p:nvSpPr>
        <p:spPr>
          <a:xfrm>
            <a:off x="1714493" y="4094084"/>
            <a:ext cx="1519252" cy="41608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hu-HU" sz="900" kern="0">
              <a:solidFill>
                <a:srgbClr val="002060"/>
              </a:solidFill>
              <a:latin typeface="Aptos" panose="02110004020202020204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DDF56761-3640-C40D-D6B3-0A672D9457B8}"/>
              </a:ext>
            </a:extLst>
          </p:cNvPr>
          <p:cNvSpPr txBox="1"/>
          <p:nvPr/>
        </p:nvSpPr>
        <p:spPr>
          <a:xfrm>
            <a:off x="1372656" y="647841"/>
            <a:ext cx="79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160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Nemzeti Hidrogénstratégia végrehajtásának elindítása a közösségi buszközlekedésben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6E6FB5B2-6E08-618E-850D-2F6EC205168A}"/>
              </a:ext>
            </a:extLst>
          </p:cNvPr>
          <p:cNvSpPr txBox="1"/>
          <p:nvPr/>
        </p:nvSpPr>
        <p:spPr>
          <a:xfrm>
            <a:off x="1641665" y="1783454"/>
            <a:ext cx="289872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fontAlgn="base">
              <a:defRPr/>
            </a:pPr>
            <a:endParaRPr lang="hu-HU" sz="1200" kern="0">
              <a:solidFill>
                <a:srgbClr val="00206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2 busszal</a:t>
            </a:r>
            <a:endParaRPr lang="en-US" sz="1400" kern="0">
              <a:solidFill>
                <a:srgbClr val="00206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1 év alatt (2024)</a:t>
            </a:r>
            <a:endParaRPr lang="en-US" sz="1400" kern="0">
              <a:solidFill>
                <a:srgbClr val="00206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6 megyeszékhelyen &amp; Budapest külterületein</a:t>
            </a: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Telepített és mobil töltés</a:t>
            </a:r>
            <a:endParaRPr lang="en-US" sz="1400" ker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hu-HU" sz="900" kern="0">
              <a:solidFill>
                <a:srgbClr val="002060"/>
              </a:solidFill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EFF76886-90E4-FF2C-3DF4-E875EF4194E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156082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463522" y="3444852"/>
            <a:ext cx="2035968" cy="1171661"/>
          </a:xfrm>
          <a:prstGeom prst="rect">
            <a:avLst/>
          </a:prstGeom>
        </p:spPr>
      </p:pic>
      <p:sp>
        <p:nvSpPr>
          <p:cNvPr id="26" name="Nyíl: sávnyíl 25">
            <a:extLst>
              <a:ext uri="{FF2B5EF4-FFF2-40B4-BE49-F238E27FC236}">
                <a16:creationId xmlns:a16="http://schemas.microsoft.com/office/drawing/2014/main" id="{40442C59-24CF-EDFF-271F-8BBB08CE1A14}"/>
              </a:ext>
            </a:extLst>
          </p:cNvPr>
          <p:cNvSpPr/>
          <p:nvPr/>
        </p:nvSpPr>
        <p:spPr>
          <a:xfrm>
            <a:off x="4808213" y="2149159"/>
            <a:ext cx="399578" cy="655796"/>
          </a:xfrm>
          <a:prstGeom prst="chevron">
            <a:avLst/>
          </a:prstGeom>
          <a:solidFill>
            <a:srgbClr val="002060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hu-HU" sz="900" kern="0">
              <a:solidFill>
                <a:srgbClr val="002060"/>
              </a:solidFill>
              <a:latin typeface="Aptos" panose="02110004020202020204"/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DAF334C6-EBFE-ABFE-6363-3D703762D7CF}"/>
              </a:ext>
            </a:extLst>
          </p:cNvPr>
          <p:cNvSpPr txBox="1"/>
          <p:nvPr/>
        </p:nvSpPr>
        <p:spPr>
          <a:xfrm>
            <a:off x="5560867" y="1782081"/>
            <a:ext cx="349211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Rendszeres adatgyűjtés és elemzése</a:t>
            </a: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Üzemeltetési tapasztalatok (járművek, vezetők, töltés, PTO-k</a:t>
            </a: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Egyéves utasfelmérés végrehajtása</a:t>
            </a: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Zászlóshajó tudatosság-növelő kampány</a:t>
            </a: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Hidrogéntechnológia népszerűsítése</a:t>
            </a:r>
          </a:p>
          <a:p>
            <a:pPr marL="0" lvl="1" indent="-142875" algn="just" fontAlgn="base">
              <a:buFont typeface="Arial" panose="020B0604020202020204" pitchFamily="34" charset="0"/>
              <a:buChar char="•"/>
              <a:defRPr/>
            </a:pPr>
            <a:r>
              <a:rPr lang="hu-HU" sz="1400" kern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Döntéshozói döntés-előkészítés, jövőbeli támogatási programokhoz szükséges információk biztosítása</a:t>
            </a:r>
          </a:p>
          <a:p>
            <a:pPr>
              <a:defRPr/>
            </a:pPr>
            <a:endParaRPr lang="hu-HU" sz="900" kern="0">
              <a:solidFill>
                <a:srgbClr val="002060"/>
              </a:solidFill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2BB08F95-0697-FB3F-14BF-FF2F8102FDBF}"/>
              </a:ext>
            </a:extLst>
          </p:cNvPr>
          <p:cNvSpPr txBox="1"/>
          <p:nvPr/>
        </p:nvSpPr>
        <p:spPr>
          <a:xfrm>
            <a:off x="5864135" y="1404179"/>
            <a:ext cx="279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CÉLOK</a:t>
            </a:r>
          </a:p>
        </p:txBody>
      </p:sp>
      <p:pic>
        <p:nvPicPr>
          <p:cNvPr id="29" name="Picture 8" descr="Home Page | Linde Gáz Magyarország Zrt.">
            <a:extLst>
              <a:ext uri="{FF2B5EF4-FFF2-40B4-BE49-F238E27FC236}">
                <a16:creationId xmlns:a16="http://schemas.microsoft.com/office/drawing/2014/main" id="{DFFDCABA-F58A-1DF6-12BF-F362E191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74" y="3152248"/>
            <a:ext cx="735498" cy="367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ép 29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9FEA0E45-9947-F8E1-43E1-A8A16AC4B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6753" y="4154518"/>
            <a:ext cx="908536" cy="312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DA12C6F4-8231-298C-874F-08C4466B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04" y="4146755"/>
            <a:ext cx="1381673" cy="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KV Debreceni Közlekedési Zrt. | Facebook">
            <a:extLst>
              <a:ext uri="{FF2B5EF4-FFF2-40B4-BE49-F238E27FC236}">
                <a16:creationId xmlns:a16="http://schemas.microsoft.com/office/drawing/2014/main" id="{F44C375B-A307-A250-6DB1-A36F8D410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84" y="3444852"/>
            <a:ext cx="506421" cy="5064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Kép 14">
            <a:extLst>
              <a:ext uri="{FF2B5EF4-FFF2-40B4-BE49-F238E27FC236}">
                <a16:creationId xmlns:a16="http://schemas.microsoft.com/office/drawing/2014/main" id="{1107077D-86BC-BB02-7447-B743D53B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405" y="4094084"/>
            <a:ext cx="544840" cy="5448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ITK HOLDING - ITK Holding">
            <a:extLst>
              <a:ext uri="{FF2B5EF4-FFF2-40B4-BE49-F238E27FC236}">
                <a16:creationId xmlns:a16="http://schemas.microsoft.com/office/drawing/2014/main" id="{CFBBD5FA-5515-CBBB-F4A6-23A94F8E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80" y="4267812"/>
            <a:ext cx="544840" cy="534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Kecskeméti Közlekedési Központ | Kecskemét">
            <a:extLst>
              <a:ext uri="{FF2B5EF4-FFF2-40B4-BE49-F238E27FC236}">
                <a16:creationId xmlns:a16="http://schemas.microsoft.com/office/drawing/2014/main" id="{276B4370-196F-0D9E-1316-0045974B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61" y="4211785"/>
            <a:ext cx="544840" cy="5448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VK Zrt.- A megbízható útitárs | Miskolc">
            <a:extLst>
              <a:ext uri="{FF2B5EF4-FFF2-40B4-BE49-F238E27FC236}">
                <a16:creationId xmlns:a16="http://schemas.microsoft.com/office/drawing/2014/main" id="{1F66D7F3-0C2C-70BF-35E1-074E61969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95" y="3466124"/>
            <a:ext cx="529121" cy="52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zövegdoboz 38">
            <a:extLst>
              <a:ext uri="{FF2B5EF4-FFF2-40B4-BE49-F238E27FC236}">
                <a16:creationId xmlns:a16="http://schemas.microsoft.com/office/drawing/2014/main" id="{0A1EDEAA-EABE-0D02-8086-F5AD6419A6F0}"/>
              </a:ext>
            </a:extLst>
          </p:cNvPr>
          <p:cNvSpPr txBox="1"/>
          <p:nvPr/>
        </p:nvSpPr>
        <p:spPr>
          <a:xfrm>
            <a:off x="1683461" y="1394255"/>
            <a:ext cx="279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BEMUTATÁS</a:t>
            </a:r>
          </a:p>
        </p:txBody>
      </p:sp>
      <p:pic>
        <p:nvPicPr>
          <p:cNvPr id="40" name="Picture 2" descr="Energiaügyi Minisztérium">
            <a:extLst>
              <a:ext uri="{FF2B5EF4-FFF2-40B4-BE49-F238E27FC236}">
                <a16:creationId xmlns:a16="http://schemas.microsoft.com/office/drawing/2014/main" id="{91E77B54-FDD2-801A-0D64-F96FC703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09" y="391683"/>
            <a:ext cx="553855" cy="553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4913" y="431601"/>
            <a:ext cx="9376685" cy="4273804"/>
          </a:xfrm>
          <a:custGeom>
            <a:avLst/>
            <a:gdLst/>
            <a:ahLst/>
            <a:cxnLst/>
            <a:rect l="l" t="t" r="r" b="b"/>
            <a:pathLst>
              <a:path w="18753370" h="8547608">
                <a:moveTo>
                  <a:pt x="0" y="0"/>
                </a:moveTo>
                <a:lnTo>
                  <a:pt x="18753370" y="0"/>
                </a:lnTo>
                <a:lnTo>
                  <a:pt x="18753370" y="8547608"/>
                </a:lnTo>
                <a:lnTo>
                  <a:pt x="0" y="8547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2090" r="-2090"/>
            </a:stretch>
          </a:blipFill>
        </p:spPr>
        <p:txBody>
          <a:bodyPr/>
          <a:lstStyle/>
          <a:p>
            <a:endParaRPr lang="hu-HU" sz="90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3E62C18-841E-612D-E8CD-5BB7A884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11" y="1435380"/>
            <a:ext cx="4200725" cy="151986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8134350" y="-1200150"/>
            <a:ext cx="2432050" cy="7543800"/>
            <a:chOff x="0" y="0"/>
            <a:chExt cx="1281080" cy="397368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81080" cy="3973689"/>
            </a:xfrm>
            <a:custGeom>
              <a:avLst/>
              <a:gdLst/>
              <a:ahLst/>
              <a:cxnLst/>
              <a:rect l="l" t="t" r="r" b="b"/>
              <a:pathLst>
                <a:path w="1281080" h="3973689">
                  <a:moveTo>
                    <a:pt x="0" y="0"/>
                  </a:moveTo>
                  <a:lnTo>
                    <a:pt x="1281080" y="0"/>
                  </a:lnTo>
                  <a:lnTo>
                    <a:pt x="1281080" y="3973689"/>
                  </a:lnTo>
                  <a:lnTo>
                    <a:pt x="0" y="3973689"/>
                  </a:lnTo>
                  <a:close/>
                </a:path>
              </a:pathLst>
            </a:custGeom>
            <a:solidFill>
              <a:srgbClr val="A8B1BC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1281080" cy="40213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50"/>
                </a:lnSpc>
              </a:pPr>
              <a:endParaRPr sz="9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 rot="5400000">
            <a:off x="-2376635" y="1807494"/>
            <a:ext cx="5474584" cy="1528512"/>
            <a:chOff x="0" y="0"/>
            <a:chExt cx="1877505" cy="524202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77505" cy="524202"/>
            </a:xfrm>
            <a:custGeom>
              <a:avLst/>
              <a:gdLst/>
              <a:ahLst/>
              <a:cxnLst/>
              <a:rect l="l" t="t" r="r" b="b"/>
              <a:pathLst>
                <a:path w="1877505" h="524202">
                  <a:moveTo>
                    <a:pt x="203200" y="0"/>
                  </a:moveTo>
                  <a:lnTo>
                    <a:pt x="1674305" y="0"/>
                  </a:lnTo>
                  <a:lnTo>
                    <a:pt x="1877505" y="524202"/>
                  </a:lnTo>
                  <a:lnTo>
                    <a:pt x="0" y="5242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3E7D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0" y="-38100"/>
              <a:ext cx="1623505" cy="56230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812" y="4705405"/>
            <a:ext cx="2106328" cy="366852"/>
          </a:xfrm>
          <a:custGeom>
            <a:avLst/>
            <a:gdLst/>
            <a:ahLst/>
            <a:cxnLst/>
            <a:rect l="l" t="t" r="r" b="b"/>
            <a:pathLst>
              <a:path w="4212655" h="733704">
                <a:moveTo>
                  <a:pt x="0" y="0"/>
                </a:moveTo>
                <a:lnTo>
                  <a:pt x="4212655" y="0"/>
                </a:lnTo>
                <a:lnTo>
                  <a:pt x="4212655" y="733704"/>
                </a:lnTo>
                <a:lnTo>
                  <a:pt x="0" y="73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sz="900"/>
          </a:p>
        </p:txBody>
      </p:sp>
      <p:sp>
        <p:nvSpPr>
          <p:cNvPr id="11" name="TextBox 11"/>
          <p:cNvSpPr txBox="1"/>
          <p:nvPr/>
        </p:nvSpPr>
        <p:spPr>
          <a:xfrm>
            <a:off x="1327559" y="72816"/>
            <a:ext cx="2120199" cy="485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hu-HU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pilot</a:t>
            </a:r>
            <a:endParaRPr lang="en-US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31662" y="756831"/>
            <a:ext cx="43050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hu-HU" sz="2000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roadshow vidéki kör 1. félév </a:t>
            </a:r>
            <a:endParaRPr lang="en-US" sz="2000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3" name="Kép 12" descr="A képen szöveg, Betűtípus, Grafika, szimbólum látható&#10;&#10;Automatikusan generált leírás">
            <a:extLst>
              <a:ext uri="{FF2B5EF4-FFF2-40B4-BE49-F238E27FC236}">
                <a16:creationId xmlns:a16="http://schemas.microsoft.com/office/drawing/2014/main" id="{81D32C69-E1AB-5908-B566-04F4C00A55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6838" y="2892400"/>
            <a:ext cx="3464274" cy="247522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7D58298-D640-8D8D-DF03-FD5012411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932" y="3135736"/>
            <a:ext cx="4152358" cy="1561200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C2FB9251-98FD-2523-0435-6DB73C5E3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2495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A2121052-23F1-43FA-BBE6-063D4D1C49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1030" name="Picture 6" descr="Februárban a miskolciak tesztelhetik a HUMDA hidrogénbuszát | MVK Zrt.">
            <a:extLst>
              <a:ext uri="{FF2B5EF4-FFF2-40B4-BE49-F238E27FC236}">
                <a16:creationId xmlns:a16="http://schemas.microsoft.com/office/drawing/2014/main" id="{D32A5374-D685-94D4-9553-10CB924B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98" y="636253"/>
            <a:ext cx="3038975" cy="18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758E06E5-53B2-A822-D996-303041DF05CD}"/>
              </a:ext>
            </a:extLst>
          </p:cNvPr>
          <p:cNvSpPr txBox="1"/>
          <p:nvPr/>
        </p:nvSpPr>
        <p:spPr>
          <a:xfrm>
            <a:off x="5899356" y="2568503"/>
            <a:ext cx="261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Solaris </a:t>
            </a:r>
            <a:r>
              <a:rPr lang="hu-HU" sz="1200" err="1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Urbino</a:t>
            </a:r>
            <a:r>
              <a:rPr lang="hu-HU" sz="1200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 12 </a:t>
            </a:r>
            <a:r>
              <a:rPr lang="hu-HU" sz="1200" err="1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electric</a:t>
            </a:r>
            <a:r>
              <a:rPr lang="hu-HU" sz="1200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 H2</a:t>
            </a:r>
          </a:p>
          <a:p>
            <a:pPr algn="ctr"/>
            <a:r>
              <a:rPr lang="hu-HU" sz="1200" err="1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By</a:t>
            </a:r>
            <a:r>
              <a:rPr lang="hu-HU" sz="1200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 </a:t>
            </a:r>
            <a:r>
              <a:rPr lang="hu-HU" sz="1200" err="1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Prim-Vol</a:t>
            </a:r>
            <a:r>
              <a:rPr lang="hu-HU" sz="1200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 Trade Kft.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9F78359-351D-7DD1-0F8A-0F9036A0AAAF}"/>
              </a:ext>
            </a:extLst>
          </p:cNvPr>
          <p:cNvSpPr txBox="1"/>
          <p:nvPr/>
        </p:nvSpPr>
        <p:spPr>
          <a:xfrm rot="19498492">
            <a:off x="-40598" y="2317835"/>
            <a:ext cx="11430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14 387 kg CO</a:t>
            </a:r>
            <a:r>
              <a:rPr lang="hu-HU" sz="900" baseline="-25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u-HU" sz="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kibocsátáscsökkenés</a:t>
            </a:r>
          </a:p>
        </p:txBody>
      </p:sp>
    </p:spTree>
    <p:extLst>
      <p:ext uri="{BB962C8B-B14F-4D97-AF65-F5344CB8AC3E}">
        <p14:creationId xmlns:p14="http://schemas.microsoft.com/office/powerpoint/2010/main" val="44141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4913" y="431601"/>
            <a:ext cx="9376685" cy="4273804"/>
          </a:xfrm>
          <a:custGeom>
            <a:avLst/>
            <a:gdLst/>
            <a:ahLst/>
            <a:cxnLst/>
            <a:rect l="l" t="t" r="r" b="b"/>
            <a:pathLst>
              <a:path w="18753370" h="8547608">
                <a:moveTo>
                  <a:pt x="0" y="0"/>
                </a:moveTo>
                <a:lnTo>
                  <a:pt x="18753370" y="0"/>
                </a:lnTo>
                <a:lnTo>
                  <a:pt x="18753370" y="8547608"/>
                </a:lnTo>
                <a:lnTo>
                  <a:pt x="0" y="8547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2090" r="-2090"/>
            </a:stretch>
          </a:blipFill>
        </p:spPr>
        <p:txBody>
          <a:bodyPr/>
          <a:lstStyle/>
          <a:p>
            <a:endParaRPr lang="hu-HU" sz="9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8134350" y="-1200150"/>
            <a:ext cx="2432050" cy="7543800"/>
            <a:chOff x="0" y="0"/>
            <a:chExt cx="1281080" cy="397368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81080" cy="3973689"/>
            </a:xfrm>
            <a:custGeom>
              <a:avLst/>
              <a:gdLst/>
              <a:ahLst/>
              <a:cxnLst/>
              <a:rect l="l" t="t" r="r" b="b"/>
              <a:pathLst>
                <a:path w="1281080" h="3973689">
                  <a:moveTo>
                    <a:pt x="0" y="0"/>
                  </a:moveTo>
                  <a:lnTo>
                    <a:pt x="1281080" y="0"/>
                  </a:lnTo>
                  <a:lnTo>
                    <a:pt x="1281080" y="3973689"/>
                  </a:lnTo>
                  <a:lnTo>
                    <a:pt x="0" y="3973689"/>
                  </a:lnTo>
                  <a:close/>
                </a:path>
              </a:pathLst>
            </a:custGeom>
            <a:solidFill>
              <a:srgbClr val="A8B1BC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1281080" cy="40213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50"/>
                </a:lnSpc>
              </a:pPr>
              <a:endParaRPr sz="9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 rot="5400000">
            <a:off x="-2376635" y="1807494"/>
            <a:ext cx="5474584" cy="1528512"/>
            <a:chOff x="0" y="0"/>
            <a:chExt cx="1877505" cy="524202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77505" cy="524202"/>
            </a:xfrm>
            <a:custGeom>
              <a:avLst/>
              <a:gdLst/>
              <a:ahLst/>
              <a:cxnLst/>
              <a:rect l="l" t="t" r="r" b="b"/>
              <a:pathLst>
                <a:path w="1877505" h="524202">
                  <a:moveTo>
                    <a:pt x="203200" y="0"/>
                  </a:moveTo>
                  <a:lnTo>
                    <a:pt x="1674305" y="0"/>
                  </a:lnTo>
                  <a:lnTo>
                    <a:pt x="1877505" y="524202"/>
                  </a:lnTo>
                  <a:lnTo>
                    <a:pt x="0" y="5242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3E7D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0" y="-38100"/>
              <a:ext cx="1623505" cy="56230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812" y="4705405"/>
            <a:ext cx="2106328" cy="366852"/>
          </a:xfrm>
          <a:custGeom>
            <a:avLst/>
            <a:gdLst/>
            <a:ahLst/>
            <a:cxnLst/>
            <a:rect l="l" t="t" r="r" b="b"/>
            <a:pathLst>
              <a:path w="4212655" h="733704">
                <a:moveTo>
                  <a:pt x="0" y="0"/>
                </a:moveTo>
                <a:lnTo>
                  <a:pt x="4212655" y="0"/>
                </a:lnTo>
                <a:lnTo>
                  <a:pt x="4212655" y="733704"/>
                </a:lnTo>
                <a:lnTo>
                  <a:pt x="0" y="73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sz="900"/>
          </a:p>
        </p:txBody>
      </p:sp>
      <p:sp>
        <p:nvSpPr>
          <p:cNvPr id="11" name="TextBox 11"/>
          <p:cNvSpPr txBox="1"/>
          <p:nvPr/>
        </p:nvSpPr>
        <p:spPr>
          <a:xfrm>
            <a:off x="1327559" y="72816"/>
            <a:ext cx="2120199" cy="485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hu-HU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pilot</a:t>
            </a:r>
            <a:endParaRPr lang="en-US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31662" y="756831"/>
            <a:ext cx="494825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hu-HU" sz="2000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Budapest agglomeráció – hosszú távú teszt</a:t>
            </a:r>
            <a:endParaRPr lang="en-US" sz="2000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48BDDF15-66CC-B6BB-BE8C-AD8742856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128" y="3050906"/>
            <a:ext cx="3861765" cy="171634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A169187-CD2E-058D-C0DC-1E1F6818E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402" y="1433766"/>
            <a:ext cx="3320946" cy="1475976"/>
          </a:xfrm>
          <a:prstGeom prst="rect">
            <a:avLst/>
          </a:prstGeom>
        </p:spPr>
      </p:pic>
      <p:pic>
        <p:nvPicPr>
          <p:cNvPr id="2050" name="Picture 2" descr="Hidrogén üzemanyagcellás autóbuszt szerez be a Volánbusz | Magyarbusz [Info]">
            <a:extLst>
              <a:ext uri="{FF2B5EF4-FFF2-40B4-BE49-F238E27FC236}">
                <a16:creationId xmlns:a16="http://schemas.microsoft.com/office/drawing/2014/main" id="{A90330EB-6B91-CD82-55D9-919EF859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32" y="2977540"/>
            <a:ext cx="3164970" cy="19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3C54C6C2-8F5B-69EC-5622-8679705675EB}"/>
              </a:ext>
            </a:extLst>
          </p:cNvPr>
          <p:cNvSpPr txBox="1"/>
          <p:nvPr/>
        </p:nvSpPr>
        <p:spPr>
          <a:xfrm>
            <a:off x="1478580" y="4663099"/>
            <a:ext cx="267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>
                <a:solidFill>
                  <a:schemeClr val="bg1"/>
                </a:solidFill>
                <a:latin typeface="Tahoma Bold"/>
                <a:ea typeface="Tahoma Bold"/>
                <a:cs typeface="Tahoma Bold"/>
              </a:rPr>
              <a:t>Toyota Caetano H2.City</a:t>
            </a:r>
          </a:p>
          <a:p>
            <a:pPr algn="ctr"/>
            <a:r>
              <a:rPr lang="hu-HU" sz="1200" err="1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By</a:t>
            </a:r>
            <a:r>
              <a:rPr lang="hu-HU" sz="1200">
                <a:solidFill>
                  <a:srgbClr val="023E7D"/>
                </a:solidFill>
                <a:latin typeface="Tahoma Bold"/>
                <a:ea typeface="Tahoma Bold"/>
                <a:cs typeface="Tahoma Bold"/>
              </a:rPr>
              <a:t> Truck-Trailer and Parts Kft.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6844429-7032-19BF-248B-2359CFF00108}"/>
              </a:ext>
            </a:extLst>
          </p:cNvPr>
          <p:cNvSpPr txBox="1"/>
          <p:nvPr/>
        </p:nvSpPr>
        <p:spPr>
          <a:xfrm rot="19498492">
            <a:off x="-30789" y="2314588"/>
            <a:ext cx="11430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21 229 kg CO</a:t>
            </a:r>
            <a:r>
              <a:rPr lang="hu-HU" sz="900" baseline="-25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u-HU" sz="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kibocsátáscsökkenés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27DF79C9-AF4A-2636-6E2A-0EF1A9B94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89" y="143651"/>
            <a:ext cx="2174690" cy="261381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E2F29F7-EFAF-7939-8984-50AEDABBF1A8}"/>
              </a:ext>
            </a:extLst>
          </p:cNvPr>
          <p:cNvSpPr txBox="1"/>
          <p:nvPr/>
        </p:nvSpPr>
        <p:spPr>
          <a:xfrm>
            <a:off x="0" y="4966872"/>
            <a:ext cx="9428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magyarbusz.info</a:t>
            </a:r>
          </a:p>
        </p:txBody>
      </p:sp>
    </p:spTree>
    <p:extLst>
      <p:ext uri="{BB962C8B-B14F-4D97-AF65-F5344CB8AC3E}">
        <p14:creationId xmlns:p14="http://schemas.microsoft.com/office/powerpoint/2010/main" val="403105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4913" y="431601"/>
            <a:ext cx="9376685" cy="4273804"/>
          </a:xfrm>
          <a:custGeom>
            <a:avLst/>
            <a:gdLst/>
            <a:ahLst/>
            <a:cxnLst/>
            <a:rect l="l" t="t" r="r" b="b"/>
            <a:pathLst>
              <a:path w="18753370" h="8547608">
                <a:moveTo>
                  <a:pt x="0" y="0"/>
                </a:moveTo>
                <a:lnTo>
                  <a:pt x="18753370" y="0"/>
                </a:lnTo>
                <a:lnTo>
                  <a:pt x="18753370" y="8547608"/>
                </a:lnTo>
                <a:lnTo>
                  <a:pt x="0" y="8547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2090" r="-2090"/>
            </a:stretch>
          </a:blipFill>
        </p:spPr>
        <p:txBody>
          <a:bodyPr/>
          <a:lstStyle/>
          <a:p>
            <a:endParaRPr lang="hu-HU" sz="9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8134350" y="-1200150"/>
            <a:ext cx="2432050" cy="7543800"/>
            <a:chOff x="0" y="0"/>
            <a:chExt cx="1281080" cy="397368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81080" cy="3973689"/>
            </a:xfrm>
            <a:custGeom>
              <a:avLst/>
              <a:gdLst/>
              <a:ahLst/>
              <a:cxnLst/>
              <a:rect l="l" t="t" r="r" b="b"/>
              <a:pathLst>
                <a:path w="1281080" h="3973689">
                  <a:moveTo>
                    <a:pt x="0" y="0"/>
                  </a:moveTo>
                  <a:lnTo>
                    <a:pt x="1281080" y="0"/>
                  </a:lnTo>
                  <a:lnTo>
                    <a:pt x="1281080" y="3973689"/>
                  </a:lnTo>
                  <a:lnTo>
                    <a:pt x="0" y="3973689"/>
                  </a:lnTo>
                  <a:close/>
                </a:path>
              </a:pathLst>
            </a:custGeom>
            <a:solidFill>
              <a:srgbClr val="A8B1BC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1281080" cy="40213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50"/>
                </a:lnSpc>
              </a:pPr>
              <a:endParaRPr sz="9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 rot="5400000">
            <a:off x="-2376635" y="1807494"/>
            <a:ext cx="5474584" cy="1528512"/>
            <a:chOff x="0" y="0"/>
            <a:chExt cx="1877505" cy="524202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77505" cy="524202"/>
            </a:xfrm>
            <a:custGeom>
              <a:avLst/>
              <a:gdLst/>
              <a:ahLst/>
              <a:cxnLst/>
              <a:rect l="l" t="t" r="r" b="b"/>
              <a:pathLst>
                <a:path w="1877505" h="524202">
                  <a:moveTo>
                    <a:pt x="203200" y="0"/>
                  </a:moveTo>
                  <a:lnTo>
                    <a:pt x="1674305" y="0"/>
                  </a:lnTo>
                  <a:lnTo>
                    <a:pt x="1877505" y="524202"/>
                  </a:lnTo>
                  <a:lnTo>
                    <a:pt x="0" y="5242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3E7D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0" y="-38100"/>
              <a:ext cx="1623505" cy="56230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96812" y="4705405"/>
            <a:ext cx="2106328" cy="366852"/>
          </a:xfrm>
          <a:custGeom>
            <a:avLst/>
            <a:gdLst/>
            <a:ahLst/>
            <a:cxnLst/>
            <a:rect l="l" t="t" r="r" b="b"/>
            <a:pathLst>
              <a:path w="4212655" h="733704">
                <a:moveTo>
                  <a:pt x="0" y="0"/>
                </a:moveTo>
                <a:lnTo>
                  <a:pt x="4212655" y="0"/>
                </a:lnTo>
                <a:lnTo>
                  <a:pt x="4212655" y="733704"/>
                </a:lnTo>
                <a:lnTo>
                  <a:pt x="0" y="73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sz="90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C2FFF3D-D60E-17CD-2C6C-357852785264}"/>
              </a:ext>
            </a:extLst>
          </p:cNvPr>
          <p:cNvSpPr txBox="1"/>
          <p:nvPr/>
        </p:nvSpPr>
        <p:spPr>
          <a:xfrm>
            <a:off x="1327559" y="72816"/>
            <a:ext cx="2120199" cy="485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hu-HU" dirty="0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pilot</a:t>
            </a:r>
            <a:endParaRPr lang="en-US" dirty="0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42E5821-FCE5-5B2A-8CFA-6B9B6EEAA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492" y="71244"/>
            <a:ext cx="4708648" cy="283019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9B9FE50-12F1-DB21-0611-840DC6BC6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328" y="2958957"/>
            <a:ext cx="5072193" cy="1746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A13372-6EE8-237F-A3CB-DDEE53BEC1B7}"/>
              </a:ext>
            </a:extLst>
          </p:cNvPr>
          <p:cNvSpPr txBox="1"/>
          <p:nvPr/>
        </p:nvSpPr>
        <p:spPr>
          <a:xfrm>
            <a:off x="1327559" y="619121"/>
            <a:ext cx="346893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hu-HU" dirty="0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pilot eddigi tapasztalatai számokban</a:t>
            </a:r>
            <a:endParaRPr lang="en-US" dirty="0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5502057-130F-FEAD-E1D8-65B0D056AFA9}"/>
              </a:ext>
            </a:extLst>
          </p:cNvPr>
          <p:cNvSpPr txBox="1"/>
          <p:nvPr/>
        </p:nvSpPr>
        <p:spPr>
          <a:xfrm>
            <a:off x="1236009" y="1182252"/>
            <a:ext cx="2802592" cy="2824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802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23E7D"/>
                </a:solidFill>
                <a:latin typeface="Tahoma"/>
                <a:ea typeface="Tahoma"/>
                <a:cs typeface="Tahoma"/>
                <a:sym typeface="Tahoma"/>
              </a:rPr>
              <a:t>Eddig több, mint 60.000 megtett kilométer</a:t>
            </a:r>
          </a:p>
          <a:p>
            <a:pPr marL="285750" indent="-285750">
              <a:lnSpc>
                <a:spcPts val="2802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23E7D"/>
                </a:solidFill>
                <a:latin typeface="Tahoma"/>
                <a:ea typeface="Tahoma"/>
                <a:cs typeface="Tahoma"/>
                <a:sym typeface="Tahoma"/>
              </a:rPr>
              <a:t>Buszonként átlagosan napi 214 megtett kilométer</a:t>
            </a:r>
          </a:p>
          <a:p>
            <a:pPr marL="285750" indent="-285750">
              <a:lnSpc>
                <a:spcPts val="2802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23E7D"/>
                </a:solidFill>
                <a:latin typeface="Tahoma"/>
                <a:ea typeface="Tahoma"/>
                <a:cs typeface="Tahoma"/>
                <a:sym typeface="Tahoma"/>
              </a:rPr>
              <a:t>Közel 4500 kilogramm elhasznált H2</a:t>
            </a:r>
          </a:p>
          <a:p>
            <a:pPr marL="285750" indent="-285750">
              <a:lnSpc>
                <a:spcPts val="2802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23E7D"/>
                </a:solidFill>
                <a:latin typeface="Tahoma"/>
                <a:ea typeface="Tahoma"/>
                <a:cs typeface="Tahoma"/>
                <a:sym typeface="Tahoma"/>
              </a:rPr>
              <a:t>Több, mint 35 tonna megtakarított CO2</a:t>
            </a:r>
            <a:endParaRPr lang="en-US" sz="1600" dirty="0">
              <a:solidFill>
                <a:srgbClr val="023E7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" name="Ábra 15" descr="Csillag egyszínű kitöltéssel">
            <a:extLst>
              <a:ext uri="{FF2B5EF4-FFF2-40B4-BE49-F238E27FC236}">
                <a16:creationId xmlns:a16="http://schemas.microsoft.com/office/drawing/2014/main" id="{1E3FCC74-CA17-7FF0-FB5B-CE7AB647D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9404" y="2988237"/>
            <a:ext cx="119367" cy="119367"/>
          </a:xfrm>
          <a:prstGeom prst="rect">
            <a:avLst/>
          </a:prstGeom>
        </p:spPr>
      </p:pic>
      <p:pic>
        <p:nvPicPr>
          <p:cNvPr id="17" name="Ábra 16" descr="Csillag egyszínű kitöltéssel">
            <a:extLst>
              <a:ext uri="{FF2B5EF4-FFF2-40B4-BE49-F238E27FC236}">
                <a16:creationId xmlns:a16="http://schemas.microsoft.com/office/drawing/2014/main" id="{D54BC377-B671-0DEC-1B50-2CA87E3EC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3032" y="4773559"/>
            <a:ext cx="119367" cy="119367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A442F2C0-5BAE-4D6A-CDC6-5A3B6E8C2B14}"/>
              </a:ext>
            </a:extLst>
          </p:cNvPr>
          <p:cNvSpPr txBox="1"/>
          <p:nvPr/>
        </p:nvSpPr>
        <p:spPr>
          <a:xfrm>
            <a:off x="4093264" y="4747564"/>
            <a:ext cx="1816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Január és június hónapok között</a:t>
            </a:r>
          </a:p>
        </p:txBody>
      </p:sp>
      <p:pic>
        <p:nvPicPr>
          <p:cNvPr id="19" name="Ábra 18" descr="Csillag egyszínű kitöltéssel">
            <a:extLst>
              <a:ext uri="{FF2B5EF4-FFF2-40B4-BE49-F238E27FC236}">
                <a16:creationId xmlns:a16="http://schemas.microsoft.com/office/drawing/2014/main" id="{6EB0ADB1-99AA-1C07-CCF7-15712F8E4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6532" y="2997762"/>
            <a:ext cx="119367" cy="119367"/>
          </a:xfrm>
          <a:prstGeom prst="rect">
            <a:avLst/>
          </a:prstGeom>
        </p:spPr>
      </p:pic>
      <p:pic>
        <p:nvPicPr>
          <p:cNvPr id="20" name="Ábra 19" descr="Csillag egyszínű kitöltéssel">
            <a:extLst>
              <a:ext uri="{FF2B5EF4-FFF2-40B4-BE49-F238E27FC236}">
                <a16:creationId xmlns:a16="http://schemas.microsoft.com/office/drawing/2014/main" id="{CEB4081D-9DAA-01D7-1788-A410A059E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73032" y="4944823"/>
            <a:ext cx="119367" cy="119367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7A869B44-909B-27E9-1BAF-31E5C9FD15EC}"/>
              </a:ext>
            </a:extLst>
          </p:cNvPr>
          <p:cNvSpPr txBox="1"/>
          <p:nvPr/>
        </p:nvSpPr>
        <p:spPr>
          <a:xfrm>
            <a:off x="4093264" y="4908051"/>
            <a:ext cx="18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Január és augusztus hónapok között</a:t>
            </a:r>
          </a:p>
        </p:txBody>
      </p:sp>
    </p:spTree>
    <p:extLst>
      <p:ext uri="{BB962C8B-B14F-4D97-AF65-F5344CB8AC3E}">
        <p14:creationId xmlns:p14="http://schemas.microsoft.com/office/powerpoint/2010/main" val="130669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4B8F2CF-2C29-F6E3-E125-B46FC3278CB5}"/>
              </a:ext>
            </a:extLst>
          </p:cNvPr>
          <p:cNvSpPr txBox="1"/>
          <p:nvPr/>
        </p:nvSpPr>
        <p:spPr>
          <a:xfrm>
            <a:off x="229132" y="278454"/>
            <a:ext cx="7834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b="1">
                <a:solidFill>
                  <a:srgbClr val="002060"/>
                </a:solidFill>
                <a:latin typeface="Source Sans Pro"/>
                <a:ea typeface="Source Sans Pro"/>
                <a:cs typeface="Tahoma"/>
              </a:rPr>
              <a:t>H2 FCB Pilot projekt – </a:t>
            </a:r>
            <a:r>
              <a:rPr lang="hu-HU" sz="2400" b="1" err="1">
                <a:solidFill>
                  <a:srgbClr val="002060"/>
                </a:solidFill>
                <a:latin typeface="Source Sans Pro"/>
                <a:ea typeface="Source Sans Pro"/>
                <a:cs typeface="Tahoma"/>
              </a:rPr>
              <a:t>kimerítéses</a:t>
            </a:r>
            <a:r>
              <a:rPr lang="hu-HU" sz="2400" b="1">
                <a:solidFill>
                  <a:srgbClr val="002060"/>
                </a:solidFill>
                <a:latin typeface="Source Sans Pro"/>
                <a:ea typeface="Source Sans Pro"/>
                <a:cs typeface="Tahoma"/>
              </a:rPr>
              <a:t> teszt</a:t>
            </a: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8133D4D6-1C78-F5EB-3566-9CD137007DFA}"/>
              </a:ext>
            </a:extLst>
          </p:cNvPr>
          <p:cNvCxnSpPr>
            <a:cxnSpLocks/>
          </p:cNvCxnSpPr>
          <p:nvPr/>
        </p:nvCxnSpPr>
        <p:spPr>
          <a:xfrm>
            <a:off x="229132" y="1243833"/>
            <a:ext cx="676656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>
            <a:extLst>
              <a:ext uri="{FF2B5EF4-FFF2-40B4-BE49-F238E27FC236}">
                <a16:creationId xmlns:a16="http://schemas.microsoft.com/office/drawing/2014/main" id="{F8F0607F-3180-D42C-3D4D-1DB2FB0A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05" y="447244"/>
            <a:ext cx="2502813" cy="250281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C150730-55DA-879F-96DC-CFDB88E6CF4C}"/>
              </a:ext>
            </a:extLst>
          </p:cNvPr>
          <p:cNvSpPr txBox="1"/>
          <p:nvPr/>
        </p:nvSpPr>
        <p:spPr>
          <a:xfrm>
            <a:off x="6236305" y="2998232"/>
            <a:ext cx="250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Toyota </a:t>
            </a:r>
            <a:r>
              <a:rPr lang="hu-HU" sz="1200" b="1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Caetano</a:t>
            </a:r>
            <a:r>
              <a:rPr lang="hu-HU" sz="12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H2.City -</a:t>
            </a:r>
          </a:p>
          <a:p>
            <a:pPr algn="ctr"/>
            <a:r>
              <a:rPr lang="hu-HU" sz="1200" b="1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Truck-Trailer</a:t>
            </a:r>
            <a:r>
              <a:rPr lang="hu-HU" sz="12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hu-HU" sz="1200" b="1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Parts</a:t>
            </a:r>
            <a:r>
              <a:rPr lang="hu-HU" sz="12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Kft</a:t>
            </a:r>
            <a:r>
              <a:rPr lang="hu-HU" sz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A8A03D0-533C-67F8-B820-44865359B080}"/>
              </a:ext>
            </a:extLst>
          </p:cNvPr>
          <p:cNvSpPr txBox="1"/>
          <p:nvPr/>
        </p:nvSpPr>
        <p:spPr>
          <a:xfrm>
            <a:off x="264673" y="1033255"/>
            <a:ext cx="689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Dátum: 	2024. április 3.</a:t>
            </a:r>
          </a:p>
          <a:p>
            <a:r>
              <a:rPr lang="hu-HU" b="1" i="1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Útvonal: Budapest – Debrecen – Budapest</a:t>
            </a:r>
            <a:endParaRPr lang="hu-HU" i="1">
              <a:solidFill>
                <a:srgbClr val="00206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cxnSp>
        <p:nvCxnSpPr>
          <p:cNvPr id="10" name="Google Shape;22;p4">
            <a:extLst>
              <a:ext uri="{FF2B5EF4-FFF2-40B4-BE49-F238E27FC236}">
                <a16:creationId xmlns:a16="http://schemas.microsoft.com/office/drawing/2014/main" id="{05D8A610-3C3E-260A-124D-94CEA7FC09A5}"/>
              </a:ext>
            </a:extLst>
          </p:cNvPr>
          <p:cNvCxnSpPr>
            <a:cxnSpLocks/>
          </p:cNvCxnSpPr>
          <p:nvPr/>
        </p:nvCxnSpPr>
        <p:spPr>
          <a:xfrm>
            <a:off x="0" y="944394"/>
            <a:ext cx="4047711" cy="0"/>
          </a:xfrm>
          <a:prstGeom prst="straightConnector1">
            <a:avLst/>
          </a:prstGeom>
          <a:noFill/>
          <a:ln w="19050" cap="flat" cmpd="sng">
            <a:solidFill>
              <a:srgbClr val="00ACC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Kép 10">
            <a:extLst>
              <a:ext uri="{FF2B5EF4-FFF2-40B4-BE49-F238E27FC236}">
                <a16:creationId xmlns:a16="http://schemas.microsoft.com/office/drawing/2014/main" id="{A30A2169-26E1-96AD-6309-1F1CC37D9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7" y="1615460"/>
            <a:ext cx="4291883" cy="128794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48DCFA0-2C6D-DA91-5692-AA9432C71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17" y="2829277"/>
            <a:ext cx="4291883" cy="65255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FF3A37E-AD15-329C-FDBD-9DE47AD73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907" y="3510081"/>
            <a:ext cx="4657609" cy="1525448"/>
          </a:xfrm>
          <a:prstGeom prst="rect">
            <a:avLst/>
          </a:prstGeom>
        </p:spPr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899CAD0E-3667-2D97-D74A-D39E1968C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1124913" y="431601"/>
            <a:ext cx="9376685" cy="4273804"/>
          </a:xfrm>
          <a:custGeom>
            <a:avLst/>
            <a:gdLst/>
            <a:ahLst/>
            <a:cxnLst/>
            <a:rect l="l" t="t" r="r" b="b"/>
            <a:pathLst>
              <a:path w="18753370" h="8547608">
                <a:moveTo>
                  <a:pt x="0" y="0"/>
                </a:moveTo>
                <a:lnTo>
                  <a:pt x="18753370" y="0"/>
                </a:lnTo>
                <a:lnTo>
                  <a:pt x="18753370" y="8547608"/>
                </a:lnTo>
                <a:lnTo>
                  <a:pt x="0" y="8547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2090" r="-2090"/>
            </a:stretch>
          </a:blipFill>
        </p:spPr>
        <p:txBody>
          <a:bodyPr/>
          <a:lstStyle/>
          <a:p>
            <a:endParaRPr lang="hu-HU" sz="9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8134350" y="-1200150"/>
            <a:ext cx="2432050" cy="7543800"/>
            <a:chOff x="0" y="0"/>
            <a:chExt cx="1281080" cy="397368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81080" cy="3973689"/>
            </a:xfrm>
            <a:custGeom>
              <a:avLst/>
              <a:gdLst/>
              <a:ahLst/>
              <a:cxnLst/>
              <a:rect l="l" t="t" r="r" b="b"/>
              <a:pathLst>
                <a:path w="1281080" h="3973689">
                  <a:moveTo>
                    <a:pt x="0" y="0"/>
                  </a:moveTo>
                  <a:lnTo>
                    <a:pt x="1281080" y="0"/>
                  </a:lnTo>
                  <a:lnTo>
                    <a:pt x="1281080" y="3973689"/>
                  </a:lnTo>
                  <a:lnTo>
                    <a:pt x="0" y="3973689"/>
                  </a:lnTo>
                  <a:close/>
                </a:path>
              </a:pathLst>
            </a:custGeom>
            <a:solidFill>
              <a:srgbClr val="A8B1BC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1281080" cy="40213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50"/>
                </a:lnSpc>
              </a:pPr>
              <a:endParaRPr sz="900"/>
            </a:p>
          </p:txBody>
        </p:sp>
      </p:grpSp>
      <p:pic>
        <p:nvPicPr>
          <p:cNvPr id="1026" name="Picture 2" descr="Zéró emissziós Toyotát tesztel a Volánbusz - Autónavigátor.hu">
            <a:extLst>
              <a:ext uri="{FF2B5EF4-FFF2-40B4-BE49-F238E27FC236}">
                <a16:creationId xmlns:a16="http://schemas.microsoft.com/office/drawing/2014/main" id="{3BA98746-54BC-EBFF-B54A-A1943A92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56" y="1382192"/>
            <a:ext cx="2988046" cy="19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 rot="5400000">
            <a:off x="-2376635" y="1807494"/>
            <a:ext cx="5474584" cy="1528512"/>
            <a:chOff x="0" y="0"/>
            <a:chExt cx="1877505" cy="524202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77505" cy="524202"/>
            </a:xfrm>
            <a:custGeom>
              <a:avLst/>
              <a:gdLst/>
              <a:ahLst/>
              <a:cxnLst/>
              <a:rect l="l" t="t" r="r" b="b"/>
              <a:pathLst>
                <a:path w="1877505" h="524202">
                  <a:moveTo>
                    <a:pt x="203200" y="0"/>
                  </a:moveTo>
                  <a:lnTo>
                    <a:pt x="1674305" y="0"/>
                  </a:lnTo>
                  <a:lnTo>
                    <a:pt x="1877505" y="524202"/>
                  </a:lnTo>
                  <a:lnTo>
                    <a:pt x="0" y="5242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3E7D"/>
            </a:solidFill>
          </p:spPr>
          <p:txBody>
            <a:bodyPr/>
            <a:lstStyle/>
            <a:p>
              <a:endParaRPr lang="hu-HU" sz="9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0" y="-38100"/>
              <a:ext cx="1623505" cy="56230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08802" y="350638"/>
            <a:ext cx="8254299" cy="496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hu-HU" sz="2200">
                <a:solidFill>
                  <a:srgbClr val="023E7D"/>
                </a:solidFill>
                <a:latin typeface="Tahoma Bold"/>
                <a:ea typeface="Tahoma Bold"/>
                <a:cs typeface="Tahoma Bold"/>
                <a:sym typeface="Tahoma Bold"/>
              </a:rPr>
              <a:t>H2 autóbusz pilot</a:t>
            </a:r>
            <a:endParaRPr lang="en-US" sz="2200">
              <a:solidFill>
                <a:srgbClr val="023E7D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ECDA7F2-7E8D-9AD2-6A3A-1C36D46227FB}"/>
              </a:ext>
            </a:extLst>
          </p:cNvPr>
          <p:cNvSpPr txBox="1"/>
          <p:nvPr/>
        </p:nvSpPr>
        <p:spPr>
          <a:xfrm>
            <a:off x="1308802" y="923151"/>
            <a:ext cx="3948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/>
              <a:t>Az autóbuszvezetők véleményei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ACE14DC-D488-D6FB-0B87-A0DA32C4564E}"/>
              </a:ext>
            </a:extLst>
          </p:cNvPr>
          <p:cNvSpPr txBox="1"/>
          <p:nvPr/>
        </p:nvSpPr>
        <p:spPr>
          <a:xfrm>
            <a:off x="5029200" y="621758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„Jól vezethető, kényelmes, a műszerfal jól áttekinthető, nincsenek felesleges gombok, minden a helyén van („</a:t>
            </a:r>
            <a:r>
              <a:rPr lang="hu-HU" sz="14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japános</a:t>
            </a:r>
            <a:r>
              <a:rPr lang="hu-HU" sz="14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”)” (Toyota-Caetano)</a:t>
            </a:r>
            <a:endParaRPr lang="hu-HU" sz="140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C47DD0A-8A58-6651-B058-D19DE3A883F6}"/>
              </a:ext>
            </a:extLst>
          </p:cNvPr>
          <p:cNvSpPr txBox="1"/>
          <p:nvPr/>
        </p:nvSpPr>
        <p:spPr>
          <a:xfrm>
            <a:off x="1613602" y="1513479"/>
            <a:ext cx="3644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„Az autóbusszal általánosságban jó volt dolgozni, az utasok észrevételei nagyon </a:t>
            </a:r>
            <a:r>
              <a:rPr lang="hu-HU" sz="14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pozitívak</a:t>
            </a:r>
            <a:r>
              <a:rPr lang="hu-HU" sz="14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voltak, szépnek, kényelmesnek, csendesnek tartották.” (Solaris)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283E272-DF01-9B10-28F0-9E6C4B233F3C}"/>
              </a:ext>
            </a:extLst>
          </p:cNvPr>
          <p:cNvSpPr txBox="1"/>
          <p:nvPr/>
        </p:nvSpPr>
        <p:spPr>
          <a:xfrm>
            <a:off x="6363664" y="3526919"/>
            <a:ext cx="2780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„Ha a leszállásjelző visszajelzés problémáját és a tükröződést sikerülne megoldani, akkor nagyon szívesen dolgoznánk vele.” (Solaris)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D69639F-0B97-572A-62D3-A8CB3C82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25" y="3146619"/>
            <a:ext cx="2780337" cy="18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0023ED6-1445-4E92-E2F6-7768CE187CD6}"/>
              </a:ext>
            </a:extLst>
          </p:cNvPr>
          <p:cNvSpPr txBox="1"/>
          <p:nvPr/>
        </p:nvSpPr>
        <p:spPr>
          <a:xfrm>
            <a:off x="1236009" y="2686345"/>
            <a:ext cx="2598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 menetpedál csak „trolis” üzemben működik, a pedál felengedését követően az autóbusz azonnal lassulni kezd (és természetesen visszatáplálni).” (Toyota-Caetano)</a:t>
            </a:r>
          </a:p>
        </p:txBody>
      </p:sp>
      <p:pic>
        <p:nvPicPr>
          <p:cNvPr id="17" name="Kép 16" descr="A képen képernyőkép, Betűtípus, szöveg, Grafika látható&#10;&#10;Automatikusan generált leírás">
            <a:extLst>
              <a:ext uri="{FF2B5EF4-FFF2-40B4-BE49-F238E27FC236}">
                <a16:creationId xmlns:a16="http://schemas.microsoft.com/office/drawing/2014/main" id="{837EF8C1-DFF1-8146-63F4-A9C181AD1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212" y="4794954"/>
            <a:ext cx="2432050" cy="4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29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982BB03F-A569-2E0E-24AA-7316ADC42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2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E5C5FC28-F54D-44B8-C79B-E42389911D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F91D5609-FA88-2F62-F409-BBD438D039BD}"/>
              </a:ext>
            </a:extLst>
          </p:cNvPr>
          <p:cNvGrpSpPr/>
          <p:nvPr/>
        </p:nvGrpSpPr>
        <p:grpSpPr>
          <a:xfrm>
            <a:off x="105100" y="1222551"/>
            <a:ext cx="8933799" cy="3279857"/>
            <a:chOff x="149456" y="900383"/>
            <a:chExt cx="8933799" cy="3279857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FAF329D7-3769-C4E7-E5EE-85804D400B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9246618"/>
                </p:ext>
              </p:extLst>
            </p:nvPr>
          </p:nvGraphicFramePr>
          <p:xfrm>
            <a:off x="149456" y="963260"/>
            <a:ext cx="4030385" cy="29875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6C9288B7-BBF7-4183-5548-24913B4304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3797552"/>
                </p:ext>
              </p:extLst>
            </p:nvPr>
          </p:nvGraphicFramePr>
          <p:xfrm>
            <a:off x="3411264" y="900383"/>
            <a:ext cx="5671991" cy="32798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E1553AE9-555F-1C9D-8054-59DEF37111A9}"/>
              </a:ext>
            </a:extLst>
          </p:cNvPr>
          <p:cNvSpPr txBox="1"/>
          <p:nvPr/>
        </p:nvSpPr>
        <p:spPr>
          <a:xfrm>
            <a:off x="278996" y="197135"/>
            <a:ext cx="8865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HUMDA Zrt. kibocsátás mentes mobilitás-fejlesztési tevékenysége</a:t>
            </a:r>
            <a:endParaRPr lang="en-US" sz="2400" b="1" dirty="0">
              <a:solidFill>
                <a:srgbClr val="2127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0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4A05966-CE15-2C7D-9F42-91AA7C483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7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47747DD3-ADCF-E9B3-7726-6187DC9DA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0AEFA5-9ED1-11DB-8C33-9948BACA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4374" cy="33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6BA458-898F-EA93-2B91-6B6CCD07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54" y="1426189"/>
            <a:ext cx="4542352" cy="31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105E46D-B9DB-BE05-24FD-2E59D3916D45}"/>
              </a:ext>
            </a:extLst>
          </p:cNvPr>
          <p:cNvSpPr txBox="1"/>
          <p:nvPr/>
        </p:nvSpPr>
        <p:spPr>
          <a:xfrm>
            <a:off x="5087204" y="168069"/>
            <a:ext cx="4009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Mercedes-Benz eCitaro G </a:t>
            </a:r>
            <a:r>
              <a:rPr lang="hu-HU" sz="2000" b="1" dirty="0" err="1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</a:t>
            </a:r>
            <a:r>
              <a:rPr lang="hu-HU" sz="20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000" b="1" dirty="0" err="1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</a:t>
            </a:r>
            <a:r>
              <a:rPr lang="hu-HU" sz="20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teszt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11545E-3DC6-49E2-6870-62CD4ED1BFF6}"/>
              </a:ext>
            </a:extLst>
          </p:cNvPr>
          <p:cNvSpPr txBox="1"/>
          <p:nvPr/>
        </p:nvSpPr>
        <p:spPr>
          <a:xfrm>
            <a:off x="204716" y="3507475"/>
            <a:ext cx="326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BKV, a Volánbusz és 2 megyei jogú város járatain próbálható ki</a:t>
            </a:r>
          </a:p>
        </p:txBody>
      </p:sp>
    </p:spTree>
    <p:extLst>
      <p:ext uri="{BB962C8B-B14F-4D97-AF65-F5344CB8AC3E}">
        <p14:creationId xmlns:p14="http://schemas.microsoft.com/office/powerpoint/2010/main" val="200255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A2C171D4-F479-E04A-05DB-F3AD8EEE3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65CEBEB3-024F-180F-2FD3-A00143CF08EE}"/>
              </a:ext>
            </a:extLst>
          </p:cNvPr>
          <p:cNvSpPr txBox="1"/>
          <p:nvPr/>
        </p:nvSpPr>
        <p:spPr>
          <a:xfrm>
            <a:off x="390270" y="99547"/>
            <a:ext cx="665073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/>
            <a:r>
              <a:rPr lang="hu-HU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hagyományos dízel -, az elektromos -, és a hidrogén buszok mozgatórugói, előnyei és hátrányai 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3F28DCFE-D6A6-AC22-CE33-74458BF00B7D}"/>
              </a:ext>
            </a:extLst>
          </p:cNvPr>
          <p:cNvGrpSpPr/>
          <p:nvPr/>
        </p:nvGrpSpPr>
        <p:grpSpPr>
          <a:xfrm>
            <a:off x="602178" y="684510"/>
            <a:ext cx="2277087" cy="3872250"/>
            <a:chOff x="562708" y="1090246"/>
            <a:chExt cx="3856892" cy="5439508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88227A1D-D7E1-F330-DE59-A1FD61E6268E}"/>
                </a:ext>
              </a:extLst>
            </p:cNvPr>
            <p:cNvSpPr/>
            <p:nvPr/>
          </p:nvSpPr>
          <p:spPr>
            <a:xfrm>
              <a:off x="562708" y="1090246"/>
              <a:ext cx="3856892" cy="5439508"/>
            </a:xfrm>
            <a:prstGeom prst="rect">
              <a:avLst/>
            </a:prstGeom>
            <a:noFill/>
            <a:ln>
              <a:solidFill>
                <a:srgbClr val="04424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1371600"/>
              <a:endParaRPr lang="hu-HU" sz="270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D425DB6B-7EC2-CFD3-5824-F64605863219}"/>
                </a:ext>
              </a:extLst>
            </p:cNvPr>
            <p:cNvSpPr txBox="1"/>
            <p:nvPr/>
          </p:nvSpPr>
          <p:spPr>
            <a:xfrm>
              <a:off x="562708" y="1090246"/>
              <a:ext cx="3845174" cy="367494"/>
            </a:xfrm>
            <a:prstGeom prst="rect">
              <a:avLst/>
            </a:prstGeom>
            <a:solidFill>
              <a:srgbClr val="044242"/>
            </a:solidFill>
            <a:ln w="19050">
              <a:solidFill>
                <a:srgbClr val="0442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371600"/>
              <a:r>
                <a:rPr lang="hu-HU" sz="11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Hagyományos dízel buszok</a:t>
              </a: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221CC9BF-B5C5-DB55-D324-364939295299}"/>
              </a:ext>
            </a:extLst>
          </p:cNvPr>
          <p:cNvGrpSpPr/>
          <p:nvPr/>
        </p:nvGrpSpPr>
        <p:grpSpPr>
          <a:xfrm>
            <a:off x="2931900" y="684510"/>
            <a:ext cx="2270166" cy="3872250"/>
            <a:chOff x="562708" y="1090246"/>
            <a:chExt cx="3856892" cy="5439508"/>
          </a:xfrm>
        </p:grpSpPr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D493C110-AAA9-7938-B17E-218C182D937D}"/>
                </a:ext>
              </a:extLst>
            </p:cNvPr>
            <p:cNvSpPr/>
            <p:nvPr/>
          </p:nvSpPr>
          <p:spPr>
            <a:xfrm>
              <a:off x="562708" y="1090246"/>
              <a:ext cx="3856892" cy="5439508"/>
            </a:xfrm>
            <a:prstGeom prst="rect">
              <a:avLst/>
            </a:prstGeom>
            <a:noFill/>
            <a:ln w="12700">
              <a:solidFill>
                <a:srgbClr val="04424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1371600"/>
              <a:endParaRPr lang="hu-HU" sz="270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33E1B868-B033-DDA6-AA7F-5D3F65D4A324}"/>
                </a:ext>
              </a:extLst>
            </p:cNvPr>
            <p:cNvSpPr txBox="1"/>
            <p:nvPr/>
          </p:nvSpPr>
          <p:spPr>
            <a:xfrm>
              <a:off x="562708" y="1090246"/>
              <a:ext cx="3845169" cy="367494"/>
            </a:xfrm>
            <a:prstGeom prst="rect">
              <a:avLst/>
            </a:prstGeom>
            <a:solidFill>
              <a:srgbClr val="4F7A7A"/>
            </a:solidFill>
            <a:ln w="19050">
              <a:solidFill>
                <a:srgbClr val="0442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371600"/>
              <a:r>
                <a:rPr lang="hu-HU" sz="11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Elektromos buszok</a:t>
              </a: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1CE53FEA-2978-BE9A-5099-5AE5E11A5457}"/>
              </a:ext>
            </a:extLst>
          </p:cNvPr>
          <p:cNvGrpSpPr/>
          <p:nvPr/>
        </p:nvGrpSpPr>
        <p:grpSpPr>
          <a:xfrm>
            <a:off x="5261619" y="684510"/>
            <a:ext cx="2372329" cy="3872250"/>
            <a:chOff x="562708" y="1090246"/>
            <a:chExt cx="3856892" cy="5439508"/>
          </a:xfrm>
        </p:grpSpPr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EE38E1BB-55C4-E0A2-6BC5-C4C3FBA79052}"/>
                </a:ext>
              </a:extLst>
            </p:cNvPr>
            <p:cNvSpPr/>
            <p:nvPr/>
          </p:nvSpPr>
          <p:spPr>
            <a:xfrm>
              <a:off x="562708" y="1090246"/>
              <a:ext cx="3856892" cy="5439508"/>
            </a:xfrm>
            <a:prstGeom prst="rect">
              <a:avLst/>
            </a:prstGeom>
            <a:noFill/>
            <a:ln w="12700">
              <a:solidFill>
                <a:srgbClr val="04424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1371600"/>
              <a:endParaRPr lang="hu-HU" sz="270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4682AB53-4714-8692-E779-D77EB9E2848C}"/>
                </a:ext>
              </a:extLst>
            </p:cNvPr>
            <p:cNvSpPr txBox="1"/>
            <p:nvPr/>
          </p:nvSpPr>
          <p:spPr>
            <a:xfrm>
              <a:off x="562708" y="1090246"/>
              <a:ext cx="3845168" cy="367494"/>
            </a:xfrm>
            <a:prstGeom prst="rect">
              <a:avLst/>
            </a:prstGeom>
            <a:solidFill>
              <a:srgbClr val="AEC2C2"/>
            </a:solidFill>
            <a:ln w="12700">
              <a:solidFill>
                <a:srgbClr val="0442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371600"/>
              <a:r>
                <a:rPr lang="hu-HU" sz="11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Hidrogén buszok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71430D7-519A-8DF6-8817-37EDB42EF612}"/>
              </a:ext>
            </a:extLst>
          </p:cNvPr>
          <p:cNvSpPr txBox="1"/>
          <p:nvPr/>
        </p:nvSpPr>
        <p:spPr>
          <a:xfrm>
            <a:off x="701865" y="990640"/>
            <a:ext cx="20707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hu-H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Előnyök</a:t>
            </a:r>
          </a:p>
          <a:p>
            <a:pPr algn="ctr"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Alacsony CAPEX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Jól bevált technológia</a:t>
            </a:r>
          </a:p>
          <a:p>
            <a:pPr marL="428625" indent="-428625" algn="ctr" defTabSz="1371600">
              <a:buFont typeface="Arial" panose="020B0604020202020204" pitchFamily="34" charset="0"/>
              <a:buChar char="•"/>
            </a:pPr>
            <a:endParaRPr lang="hu-HU" sz="11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371600"/>
            <a:r>
              <a:rPr lang="hu-H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Hátrányok</a:t>
            </a:r>
          </a:p>
          <a:p>
            <a:pPr algn="ctr" defTabSz="1371600"/>
            <a:endParaRPr lang="hu-HU" sz="11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Magasabb OPEX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Lakossági megítélés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Szennyezőanyag és CO</a:t>
            </a:r>
            <a:r>
              <a:rPr lang="hu-HU" sz="11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kibocsátás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Jogszabályi korlát: kötelező emisszió-csökkentés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Jelentős zajszennyezés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973348A-2F7B-B651-D611-E2DD0E411B4A}"/>
              </a:ext>
            </a:extLst>
          </p:cNvPr>
          <p:cNvSpPr txBox="1"/>
          <p:nvPr/>
        </p:nvSpPr>
        <p:spPr>
          <a:xfrm>
            <a:off x="3068859" y="946120"/>
            <a:ext cx="207079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hu-H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Előnyök</a:t>
            </a:r>
          </a:p>
          <a:p>
            <a:pPr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Zéró kibocsátás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Energiahatékonyság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Alacsony OPEX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Alacsony zajkibocsátás</a:t>
            </a:r>
          </a:p>
          <a:p>
            <a:pPr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371600"/>
            <a:r>
              <a:rPr lang="hu-H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Hátrányok</a:t>
            </a:r>
          </a:p>
          <a:p>
            <a:pPr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Korlátozott hatótáv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Mérsékelt/ magas CAPEX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töltési infrastruktúra kiépítése és fenntartása költséges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Hosszabb töltési idő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töltési-kisütési ciklusok száma véges: 4000-5000 ciklus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hu-HU" sz="2700" dirty="0">
              <a:solidFill>
                <a:prstClr val="white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hu-HU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hu-HU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08BE0B1-6EBE-4425-9AF9-B1EEC55764CB}"/>
              </a:ext>
            </a:extLst>
          </p:cNvPr>
          <p:cNvSpPr txBox="1"/>
          <p:nvPr/>
        </p:nvSpPr>
        <p:spPr>
          <a:xfrm>
            <a:off x="5408781" y="946120"/>
            <a:ext cx="2070794" cy="460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hu-H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Előnyök</a:t>
            </a:r>
          </a:p>
          <a:p>
            <a:pPr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Zéró kibocsátás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Üzemanyag-hatékonyság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Nagyobb hatótávolság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Alacsony karbantartási költségek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Rövid töltési idő</a:t>
            </a:r>
          </a:p>
          <a:p>
            <a:pPr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371600"/>
            <a:r>
              <a:rPr lang="hu-H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Hátrányok</a:t>
            </a:r>
          </a:p>
          <a:p>
            <a:pPr defTabSz="1371600"/>
            <a:endParaRPr lang="hu-H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Magas CAPEX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hidrogén-töltőhálózat OPEX költségei is magasak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zöld hidrogén előállítása jelenleg költséges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Szűkös termékpaletta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hu-HU" sz="2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5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99A6872D-9706-8B14-4E3B-85044A10A6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0FC9684-7879-E420-0136-E61379E01EFB}"/>
              </a:ext>
            </a:extLst>
          </p:cNvPr>
          <p:cNvSpPr txBox="1"/>
          <p:nvPr/>
        </p:nvSpPr>
        <p:spPr>
          <a:xfrm>
            <a:off x="1351406" y="1214651"/>
            <a:ext cx="6441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Köszönöm szépen a figyelmet!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70EA114-CEA3-7CEB-8E76-10E14B0FD59B}"/>
              </a:ext>
            </a:extLst>
          </p:cNvPr>
          <p:cNvSpPr txBox="1"/>
          <p:nvPr/>
        </p:nvSpPr>
        <p:spPr>
          <a:xfrm>
            <a:off x="163773" y="3935673"/>
            <a:ext cx="187583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Kontakt:</a:t>
            </a:r>
          </a:p>
          <a:p>
            <a:r>
              <a:rPr lang="hu-HU" sz="105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Rétfalvi Soma</a:t>
            </a:r>
          </a:p>
          <a:p>
            <a:r>
              <a:rPr lang="hu-HU" sz="105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soma.retfalvi@humda.hu</a:t>
            </a:r>
          </a:p>
        </p:txBody>
      </p:sp>
    </p:spTree>
    <p:extLst>
      <p:ext uri="{BB962C8B-B14F-4D97-AF65-F5344CB8AC3E}">
        <p14:creationId xmlns:p14="http://schemas.microsoft.com/office/powerpoint/2010/main" val="31635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CECD8EED-CEEC-2A90-E74C-77DB84845EAA}"/>
              </a:ext>
            </a:extLst>
          </p:cNvPr>
          <p:cNvGrpSpPr/>
          <p:nvPr/>
        </p:nvGrpSpPr>
        <p:grpSpPr>
          <a:xfrm>
            <a:off x="88966" y="1047155"/>
            <a:ext cx="6825770" cy="3964634"/>
            <a:chOff x="149143" y="1426866"/>
            <a:chExt cx="8056467" cy="4898844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95BC069-CBD9-05DB-41D0-F224DB2ECFA4}"/>
                </a:ext>
              </a:extLst>
            </p:cNvPr>
            <p:cNvSpPr/>
            <p:nvPr/>
          </p:nvSpPr>
          <p:spPr>
            <a:xfrm>
              <a:off x="149143" y="1426866"/>
              <a:ext cx="8056467" cy="4898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D3D83329-52E6-81C0-B392-E70C9222A753}"/>
                </a:ext>
              </a:extLst>
            </p:cNvPr>
            <p:cNvSpPr txBox="1"/>
            <p:nvPr/>
          </p:nvSpPr>
          <p:spPr>
            <a:xfrm>
              <a:off x="6324480" y="3270361"/>
              <a:ext cx="652193" cy="28231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+mn-lt"/>
                </a:rPr>
                <a:t>Debrecen - 12 szóló</a:t>
              </a:r>
              <a:endParaRPr kumimoji="0" lang="hu-HU" sz="800" b="1" i="0" u="none" strike="noStrike" kern="0" cap="none" spc="-4" normalizeH="0" baseline="0" noProof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7A3427CB-FF61-82A2-01A0-E6C8E688A311}"/>
                </a:ext>
              </a:extLst>
            </p:cNvPr>
            <p:cNvSpPr txBox="1"/>
            <p:nvPr/>
          </p:nvSpPr>
          <p:spPr>
            <a:xfrm>
              <a:off x="1578709" y="5075105"/>
              <a:ext cx="626992" cy="28231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Kaposvár - 2 szóló</a:t>
              </a: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F473C5E9-99DA-0980-B523-BAA15FCB5A30}"/>
                </a:ext>
              </a:extLst>
            </p:cNvPr>
            <p:cNvSpPr txBox="1"/>
            <p:nvPr/>
          </p:nvSpPr>
          <p:spPr>
            <a:xfrm>
              <a:off x="2732195" y="3842748"/>
              <a:ext cx="941436" cy="28231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11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S</a:t>
              </a:r>
              <a:r>
                <a:rPr kumimoji="0" lang="hu-HU" sz="800" b="1" i="0" u="none" strike="noStrike" kern="0" cap="none" spc="-8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z</a:t>
              </a:r>
              <a:r>
                <a:rPr kumimoji="0" lang="hu-HU" sz="800" b="1" i="0" u="none" strike="noStrike" kern="0" cap="none" spc="8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é</a:t>
              </a:r>
              <a:r>
                <a:rPr kumimoji="0" lang="hu-HU" sz="800" b="1" i="0" u="none" strike="noStrike" kern="0" cap="none" spc="-19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k</a:t>
              </a:r>
              <a:r>
                <a:rPr kumimoji="0" lang="hu-HU" sz="800" b="1" i="0" u="none" strike="noStrike" kern="0" cap="none" spc="8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e</a:t>
              </a:r>
              <a:r>
                <a:rPr kumimoji="0" lang="hu-HU" sz="800" b="1" i="0" u="none" strike="noStrike" kern="0" cap="none" spc="11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sfehérvár - 12 szóló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rlito"/>
                <a:sym typeface="Montserrat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06938BAC-A534-9188-70C6-13954CA952E6}"/>
                </a:ext>
              </a:extLst>
            </p:cNvPr>
            <p:cNvSpPr txBox="1"/>
            <p:nvPr/>
          </p:nvSpPr>
          <p:spPr>
            <a:xfrm>
              <a:off x="530681" y="4492769"/>
              <a:ext cx="858117" cy="28231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defTabSz="914377" hangingPunct="0">
                <a:spcBef>
                  <a:spcPts val="101"/>
                </a:spcBef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Montserrat"/>
                </a:rPr>
                <a:t>Zalaegerszeg </a:t>
              </a: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rlito"/>
                </a:rPr>
                <a:t>-</a:t>
              </a: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Montserrat"/>
                </a:rPr>
                <a:t> 11 szóló</a:t>
              </a:r>
            </a:p>
          </p:txBody>
        </p:sp>
        <p:grpSp>
          <p:nvGrpSpPr>
            <p:cNvPr id="15" name="object 16">
              <a:extLst>
                <a:ext uri="{FF2B5EF4-FFF2-40B4-BE49-F238E27FC236}">
                  <a16:creationId xmlns:a16="http://schemas.microsoft.com/office/drawing/2014/main" id="{93C293C4-A079-F564-3C2F-D1496868CB2A}"/>
                </a:ext>
              </a:extLst>
            </p:cNvPr>
            <p:cNvGrpSpPr/>
            <p:nvPr/>
          </p:nvGrpSpPr>
          <p:grpSpPr>
            <a:xfrm>
              <a:off x="822541" y="2939934"/>
              <a:ext cx="4721365" cy="2179334"/>
              <a:chOff x="2581655" y="3148583"/>
              <a:chExt cx="4877307" cy="2318004"/>
            </a:xfrm>
          </p:grpSpPr>
          <p:sp>
            <p:nvSpPr>
              <p:cNvPr id="50" name="object 23">
                <a:extLst>
                  <a:ext uri="{FF2B5EF4-FFF2-40B4-BE49-F238E27FC236}">
                    <a16:creationId xmlns:a16="http://schemas.microsoft.com/office/drawing/2014/main" id="{54B1FAD1-3AEC-250E-1588-140F83E865E3}"/>
                  </a:ext>
                </a:extLst>
              </p:cNvPr>
              <p:cNvSpPr/>
              <p:nvPr/>
            </p:nvSpPr>
            <p:spPr>
              <a:xfrm>
                <a:off x="2581655" y="4570475"/>
                <a:ext cx="141731" cy="19202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377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>
                  <a:ln>
                    <a:noFill/>
                  </a:ln>
                  <a:solidFill>
                    <a:srgbClr val="13A961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endParaRPr>
              </a:p>
            </p:txBody>
          </p:sp>
          <p:sp>
            <p:nvSpPr>
              <p:cNvPr id="51" name="object 25">
                <a:extLst>
                  <a:ext uri="{FF2B5EF4-FFF2-40B4-BE49-F238E27FC236}">
                    <a16:creationId xmlns:a16="http://schemas.microsoft.com/office/drawing/2014/main" id="{EA92309B-A6E0-96A5-8B1B-56A274D7F89D}"/>
                  </a:ext>
                </a:extLst>
              </p:cNvPr>
              <p:cNvSpPr/>
              <p:nvPr/>
            </p:nvSpPr>
            <p:spPr>
              <a:xfrm>
                <a:off x="3895343" y="5274563"/>
                <a:ext cx="141731" cy="19202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377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>
                  <a:ln>
                    <a:noFill/>
                  </a:ln>
                  <a:solidFill>
                    <a:srgbClr val="2C1E55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endParaRPr>
              </a:p>
            </p:txBody>
          </p:sp>
          <p:sp>
            <p:nvSpPr>
              <p:cNvPr id="52" name="object 29">
                <a:extLst>
                  <a:ext uri="{FF2B5EF4-FFF2-40B4-BE49-F238E27FC236}">
                    <a16:creationId xmlns:a16="http://schemas.microsoft.com/office/drawing/2014/main" id="{0892B2E6-4F96-5E55-67A6-B75B8713F773}"/>
                  </a:ext>
                </a:extLst>
              </p:cNvPr>
              <p:cNvSpPr/>
              <p:nvPr/>
            </p:nvSpPr>
            <p:spPr>
              <a:xfrm>
                <a:off x="6486143" y="3148583"/>
                <a:ext cx="972819" cy="192405"/>
              </a:xfrm>
              <a:custGeom>
                <a:avLst/>
                <a:gdLst/>
                <a:ahLst/>
                <a:cxnLst/>
                <a:rect l="l" t="t" r="r" b="b"/>
                <a:pathLst>
                  <a:path w="972820" h="192404">
                    <a:moveTo>
                      <a:pt x="972311" y="0"/>
                    </a:moveTo>
                    <a:lnTo>
                      <a:pt x="0" y="0"/>
                    </a:lnTo>
                    <a:lnTo>
                      <a:pt x="0" y="192024"/>
                    </a:lnTo>
                    <a:lnTo>
                      <a:pt x="972311" y="192024"/>
                    </a:lnTo>
                    <a:lnTo>
                      <a:pt x="972311" y="0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/>
              <a:lstStyle/>
              <a:p>
                <a:pPr marL="0" marR="0" lvl="0" indent="0" algn="l" defTabSz="914377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>
                  <a:ln>
                    <a:noFill/>
                  </a:ln>
                  <a:solidFill>
                    <a:srgbClr val="2C1E55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endParaRPr>
              </a:p>
            </p:txBody>
          </p:sp>
        </p:grpSp>
        <p:sp>
          <p:nvSpPr>
            <p:cNvPr id="16" name="object 46">
              <a:extLst>
                <a:ext uri="{FF2B5EF4-FFF2-40B4-BE49-F238E27FC236}">
                  <a16:creationId xmlns:a16="http://schemas.microsoft.com/office/drawing/2014/main" id="{4CFA5895-BAD2-D979-166D-81E82D1DBB2B}"/>
                </a:ext>
              </a:extLst>
            </p:cNvPr>
            <p:cNvSpPr txBox="1"/>
            <p:nvPr/>
          </p:nvSpPr>
          <p:spPr>
            <a:xfrm>
              <a:off x="2278321" y="2914675"/>
              <a:ext cx="1015591" cy="21684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Tatabánya - 2 midi</a:t>
              </a:r>
            </a:p>
          </p:txBody>
        </p:sp>
        <p:sp>
          <p:nvSpPr>
            <p:cNvPr id="17" name="object 47">
              <a:extLst>
                <a:ext uri="{FF2B5EF4-FFF2-40B4-BE49-F238E27FC236}">
                  <a16:creationId xmlns:a16="http://schemas.microsoft.com/office/drawing/2014/main" id="{2C3A6042-2FE4-03E6-07A1-41CFB8EDEE19}"/>
                </a:ext>
              </a:extLst>
            </p:cNvPr>
            <p:cNvSpPr/>
            <p:nvPr/>
          </p:nvSpPr>
          <p:spPr>
            <a:xfrm>
              <a:off x="2857746" y="3029194"/>
              <a:ext cx="135724" cy="1805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18" name="object 48">
              <a:extLst>
                <a:ext uri="{FF2B5EF4-FFF2-40B4-BE49-F238E27FC236}">
                  <a16:creationId xmlns:a16="http://schemas.microsoft.com/office/drawing/2014/main" id="{53DD576A-1849-E24B-BA32-F03CBCCB3084}"/>
                </a:ext>
              </a:extLst>
            </p:cNvPr>
            <p:cNvSpPr txBox="1"/>
            <p:nvPr/>
          </p:nvSpPr>
          <p:spPr>
            <a:xfrm>
              <a:off x="2788642" y="5829941"/>
              <a:ext cx="622640" cy="28231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Pécs - 10 szóló</a:t>
              </a:r>
            </a:p>
          </p:txBody>
        </p:sp>
        <p:sp>
          <p:nvSpPr>
            <p:cNvPr id="19" name="object 49">
              <a:extLst>
                <a:ext uri="{FF2B5EF4-FFF2-40B4-BE49-F238E27FC236}">
                  <a16:creationId xmlns:a16="http://schemas.microsoft.com/office/drawing/2014/main" id="{84AB8DC6-7240-197C-B5AC-81D50439AF9D}"/>
                </a:ext>
              </a:extLst>
            </p:cNvPr>
            <p:cNvSpPr/>
            <p:nvPr/>
          </p:nvSpPr>
          <p:spPr>
            <a:xfrm>
              <a:off x="2720721" y="5683228"/>
              <a:ext cx="135725" cy="1805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20" name="object 50">
              <a:extLst>
                <a:ext uri="{FF2B5EF4-FFF2-40B4-BE49-F238E27FC236}">
                  <a16:creationId xmlns:a16="http://schemas.microsoft.com/office/drawing/2014/main" id="{B133BAEE-0FA8-E8C9-1318-DCC0E9AF2592}"/>
                </a:ext>
              </a:extLst>
            </p:cNvPr>
            <p:cNvSpPr txBox="1"/>
            <p:nvPr/>
          </p:nvSpPr>
          <p:spPr>
            <a:xfrm>
              <a:off x="3469514" y="4779370"/>
              <a:ext cx="946394" cy="296282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Paks - 6 szóló</a:t>
              </a:r>
            </a:p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4 midi</a:t>
              </a:r>
            </a:p>
          </p:txBody>
        </p:sp>
        <p:sp>
          <p:nvSpPr>
            <p:cNvPr id="21" name="object 51">
              <a:extLst>
                <a:ext uri="{FF2B5EF4-FFF2-40B4-BE49-F238E27FC236}">
                  <a16:creationId xmlns:a16="http://schemas.microsoft.com/office/drawing/2014/main" id="{2F8E89A5-7425-9200-0CE2-BFC72C861AB2}"/>
                </a:ext>
              </a:extLst>
            </p:cNvPr>
            <p:cNvSpPr/>
            <p:nvPr/>
          </p:nvSpPr>
          <p:spPr>
            <a:xfrm>
              <a:off x="3303391" y="4677957"/>
              <a:ext cx="135725" cy="1805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22" name="object 54">
              <a:extLst>
                <a:ext uri="{FF2B5EF4-FFF2-40B4-BE49-F238E27FC236}">
                  <a16:creationId xmlns:a16="http://schemas.microsoft.com/office/drawing/2014/main" id="{63519745-0E50-59DD-E9B4-5AA2D3419EAD}"/>
                </a:ext>
              </a:extLst>
            </p:cNvPr>
            <p:cNvSpPr txBox="1"/>
            <p:nvPr/>
          </p:nvSpPr>
          <p:spPr>
            <a:xfrm>
              <a:off x="3892695" y="2312479"/>
              <a:ext cx="894922" cy="230461"/>
            </a:xfrm>
            <a:prstGeom prst="rect">
              <a:avLst/>
            </a:prstGeom>
          </p:spPr>
          <p:txBody>
            <a:bodyPr vert="horz" wrap="square" lIns="0" tIns="12383" rIns="0" bIns="0" rtlCol="0">
              <a:spAutoFit/>
            </a:bodyPr>
            <a:lstStyle/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Salgótarján - 1 szóló</a:t>
              </a:r>
            </a:p>
          </p:txBody>
        </p:sp>
        <p:grpSp>
          <p:nvGrpSpPr>
            <p:cNvPr id="23" name="object 55">
              <a:extLst>
                <a:ext uri="{FF2B5EF4-FFF2-40B4-BE49-F238E27FC236}">
                  <a16:creationId xmlns:a16="http://schemas.microsoft.com/office/drawing/2014/main" id="{A06F0097-B562-D17D-43E4-9A2AA3E17E38}"/>
                </a:ext>
              </a:extLst>
            </p:cNvPr>
            <p:cNvGrpSpPr/>
            <p:nvPr/>
          </p:nvGrpSpPr>
          <p:grpSpPr>
            <a:xfrm>
              <a:off x="3461806" y="2157494"/>
              <a:ext cx="1145181" cy="1870437"/>
              <a:chOff x="5308091" y="2316356"/>
              <a:chExt cx="1183005" cy="1989451"/>
            </a:xfrm>
          </p:grpSpPr>
          <p:sp>
            <p:nvSpPr>
              <p:cNvPr id="48" name="object 56">
                <a:extLst>
                  <a:ext uri="{FF2B5EF4-FFF2-40B4-BE49-F238E27FC236}">
                    <a16:creationId xmlns:a16="http://schemas.microsoft.com/office/drawing/2014/main" id="{5BA52110-670A-3DA9-BE3C-61C3B79CF5DE}"/>
                  </a:ext>
                </a:extLst>
              </p:cNvPr>
              <p:cNvSpPr/>
              <p:nvPr/>
            </p:nvSpPr>
            <p:spPr>
              <a:xfrm>
                <a:off x="6344411" y="2316356"/>
                <a:ext cx="141732" cy="19354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377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>
                  <a:ln>
                    <a:noFill/>
                  </a:ln>
                  <a:solidFill>
                    <a:srgbClr val="2C1E55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endParaRPr>
              </a:p>
            </p:txBody>
          </p:sp>
          <p:sp>
            <p:nvSpPr>
              <p:cNvPr id="49" name="object 57">
                <a:extLst>
                  <a:ext uri="{FF2B5EF4-FFF2-40B4-BE49-F238E27FC236}">
                    <a16:creationId xmlns:a16="http://schemas.microsoft.com/office/drawing/2014/main" id="{B4E71190-BB5F-33FC-6D46-80B9605E0AE2}"/>
                  </a:ext>
                </a:extLst>
              </p:cNvPr>
              <p:cNvSpPr/>
              <p:nvPr/>
            </p:nvSpPr>
            <p:spPr>
              <a:xfrm>
                <a:off x="5308091" y="4064507"/>
                <a:ext cx="118300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183004" h="241300">
                    <a:moveTo>
                      <a:pt x="1182624" y="0"/>
                    </a:moveTo>
                    <a:lnTo>
                      <a:pt x="0" y="0"/>
                    </a:lnTo>
                    <a:lnTo>
                      <a:pt x="0" y="240792"/>
                    </a:lnTo>
                    <a:lnTo>
                      <a:pt x="1182624" y="240792"/>
                    </a:lnTo>
                    <a:lnTo>
                      <a:pt x="1182624" y="0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/>
              <a:lstStyle/>
              <a:p>
                <a:pPr marL="0" marR="0" lvl="0" indent="0" algn="l" defTabSz="914377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>
                  <a:ln>
                    <a:noFill/>
                  </a:ln>
                  <a:solidFill>
                    <a:srgbClr val="2C1E55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endParaRPr>
              </a:p>
            </p:txBody>
          </p:sp>
        </p:grpSp>
        <p:sp>
          <p:nvSpPr>
            <p:cNvPr id="24" name="object 62">
              <a:extLst>
                <a:ext uri="{FF2B5EF4-FFF2-40B4-BE49-F238E27FC236}">
                  <a16:creationId xmlns:a16="http://schemas.microsoft.com/office/drawing/2014/main" id="{DE558C7A-3955-CFE7-780A-5AF992688F43}"/>
                </a:ext>
              </a:extLst>
            </p:cNvPr>
            <p:cNvSpPr/>
            <p:nvPr/>
          </p:nvSpPr>
          <p:spPr>
            <a:xfrm>
              <a:off x="3568025" y="3571813"/>
              <a:ext cx="485611" cy="226865"/>
            </a:xfrm>
            <a:custGeom>
              <a:avLst/>
              <a:gdLst/>
              <a:ahLst/>
              <a:cxnLst/>
              <a:rect l="l" t="t" r="r" b="b"/>
              <a:pathLst>
                <a:path w="501650" h="241300">
                  <a:moveTo>
                    <a:pt x="501396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501396" y="240791"/>
                  </a:lnTo>
                  <a:lnTo>
                    <a:pt x="501396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25" name="object 78">
              <a:extLst>
                <a:ext uri="{FF2B5EF4-FFF2-40B4-BE49-F238E27FC236}">
                  <a16:creationId xmlns:a16="http://schemas.microsoft.com/office/drawing/2014/main" id="{066187F8-AF2C-5109-2BE0-92BF58FB91F6}"/>
                </a:ext>
              </a:extLst>
            </p:cNvPr>
            <p:cNvSpPr txBox="1"/>
            <p:nvPr/>
          </p:nvSpPr>
          <p:spPr>
            <a:xfrm>
              <a:off x="3394478" y="2754452"/>
              <a:ext cx="812665" cy="244429"/>
            </a:xfrm>
            <a:prstGeom prst="rect">
              <a:avLst/>
            </a:prstGeom>
            <a:noFill/>
          </p:spPr>
          <p:txBody>
            <a:bodyPr vert="horz" wrap="square" lIns="0" tIns="12383" rIns="0" bIns="0" rtlCol="0">
              <a:spAutoFit/>
            </a:bodyPr>
            <a:lstStyle/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Budapest-</a:t>
              </a:r>
            </a:p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Montserrat"/>
                </a:rPr>
                <a:t>8</a:t>
              </a: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 midi</a:t>
              </a:r>
            </a:p>
          </p:txBody>
        </p:sp>
        <p:sp>
          <p:nvSpPr>
            <p:cNvPr id="26" name="object 79">
              <a:extLst>
                <a:ext uri="{FF2B5EF4-FFF2-40B4-BE49-F238E27FC236}">
                  <a16:creationId xmlns:a16="http://schemas.microsoft.com/office/drawing/2014/main" id="{2EEA57B5-0F8E-DB23-BCC2-16F90B7E5836}"/>
                </a:ext>
              </a:extLst>
            </p:cNvPr>
            <p:cNvSpPr/>
            <p:nvPr/>
          </p:nvSpPr>
          <p:spPr>
            <a:xfrm>
              <a:off x="3561855" y="3017431"/>
              <a:ext cx="137200" cy="1805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FB3D7F87-37E0-3319-C2A3-3D9961907E07}"/>
                </a:ext>
              </a:extLst>
            </p:cNvPr>
            <p:cNvSpPr/>
            <p:nvPr/>
          </p:nvSpPr>
          <p:spPr>
            <a:xfrm>
              <a:off x="2864529" y="3664052"/>
              <a:ext cx="135724" cy="18196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13A96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28" name="object 18">
              <a:extLst>
                <a:ext uri="{FF2B5EF4-FFF2-40B4-BE49-F238E27FC236}">
                  <a16:creationId xmlns:a16="http://schemas.microsoft.com/office/drawing/2014/main" id="{7DC877F8-A024-3B63-410F-8B91FBA42E5D}"/>
                </a:ext>
              </a:extLst>
            </p:cNvPr>
            <p:cNvSpPr/>
            <p:nvPr/>
          </p:nvSpPr>
          <p:spPr>
            <a:xfrm>
              <a:off x="5113514" y="2476734"/>
              <a:ext cx="137199" cy="1805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9781E1A6-4904-047F-2A89-9C385BF36D00}"/>
                </a:ext>
              </a:extLst>
            </p:cNvPr>
            <p:cNvSpPr txBox="1"/>
            <p:nvPr/>
          </p:nvSpPr>
          <p:spPr>
            <a:xfrm>
              <a:off x="4730638" y="2672550"/>
              <a:ext cx="529171" cy="23098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defTabSz="914377" fontAlgn="auto" hangingPunct="0">
                <a:lnSpc>
                  <a:spcPct val="8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+mn-lt"/>
                </a:rPr>
                <a:t>Eger - 6 szóló</a:t>
              </a:r>
              <a:endParaRPr lang="hu-HU" sz="800" b="1" kern="0" spc="-4" dirty="0">
                <a:solidFill>
                  <a:srgbClr val="039FA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Montserrat"/>
              </a:endParaRPr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419ED106-986F-006A-1657-17A4BB2EA4DC}"/>
                </a:ext>
              </a:extLst>
            </p:cNvPr>
            <p:cNvSpPr txBox="1"/>
            <p:nvPr/>
          </p:nvSpPr>
          <p:spPr>
            <a:xfrm>
              <a:off x="1593908" y="3839706"/>
              <a:ext cx="626992" cy="430368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+mn-lt"/>
                </a:rPr>
                <a:t>Veszprém - 6 szóló</a:t>
              </a:r>
            </a:p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+mn-lt"/>
                </a:rPr>
                <a:t>1 csuklós</a:t>
              </a:r>
              <a:endParaRPr kumimoji="0" lang="hu-HU" sz="800" b="1" i="0" u="none" strike="noStrike" kern="0" cap="none" spc="-4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DDAA6F3B-A382-71AD-1313-0F100E448F75}"/>
                </a:ext>
              </a:extLst>
            </p:cNvPr>
            <p:cNvSpPr/>
            <p:nvPr/>
          </p:nvSpPr>
          <p:spPr>
            <a:xfrm>
              <a:off x="2163452" y="3749437"/>
              <a:ext cx="137199" cy="1805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13A96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4C06B7B9-78F3-47EF-45C0-C19956FFF8BF}"/>
                </a:ext>
              </a:extLst>
            </p:cNvPr>
            <p:cNvSpPr/>
            <p:nvPr/>
          </p:nvSpPr>
          <p:spPr>
            <a:xfrm>
              <a:off x="5101674" y="3713359"/>
              <a:ext cx="137199" cy="180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202F08CF-5D92-AB1C-1E02-B0C1D971DE40}"/>
                </a:ext>
              </a:extLst>
            </p:cNvPr>
            <p:cNvSpPr txBox="1"/>
            <p:nvPr/>
          </p:nvSpPr>
          <p:spPr>
            <a:xfrm>
              <a:off x="4951014" y="3880119"/>
              <a:ext cx="776977" cy="23098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defTabSz="914377" hangingPunct="0">
                <a:lnSpc>
                  <a:spcPct val="80000"/>
                </a:lnSpc>
                <a:spcBef>
                  <a:spcPts val="101"/>
                </a:spcBef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Montserrat"/>
                </a:rPr>
                <a:t>Szolnok - 10 szóló</a:t>
              </a:r>
            </a:p>
          </p:txBody>
        </p:sp>
        <p:sp>
          <p:nvSpPr>
            <p:cNvPr id="34" name="object 46">
              <a:extLst>
                <a:ext uri="{FF2B5EF4-FFF2-40B4-BE49-F238E27FC236}">
                  <a16:creationId xmlns:a16="http://schemas.microsoft.com/office/drawing/2014/main" id="{8DD18F41-2D1A-790D-F33F-0CFAD0D947B3}"/>
                </a:ext>
              </a:extLst>
            </p:cNvPr>
            <p:cNvSpPr txBox="1"/>
            <p:nvPr/>
          </p:nvSpPr>
          <p:spPr>
            <a:xfrm>
              <a:off x="2261803" y="2502213"/>
              <a:ext cx="710603" cy="21684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+mn-lt"/>
                </a:rPr>
                <a:t>Komárom - 1 szóló</a:t>
              </a: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 </a:t>
              </a:r>
              <a:endParaRPr kumimoji="0" lang="hu-HU" sz="800" b="1" i="0" u="none" strike="noStrike" kern="0" cap="none" spc="8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5" name="object 23">
              <a:extLst>
                <a:ext uri="{FF2B5EF4-FFF2-40B4-BE49-F238E27FC236}">
                  <a16:creationId xmlns:a16="http://schemas.microsoft.com/office/drawing/2014/main" id="{C83A7D9A-E9BA-90FE-8F92-FAC8E40542F0}"/>
                </a:ext>
              </a:extLst>
            </p:cNvPr>
            <p:cNvSpPr/>
            <p:nvPr/>
          </p:nvSpPr>
          <p:spPr>
            <a:xfrm>
              <a:off x="2318661" y="2739241"/>
              <a:ext cx="137199" cy="1805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6" name="object 23">
              <a:extLst>
                <a:ext uri="{FF2B5EF4-FFF2-40B4-BE49-F238E27FC236}">
                  <a16:creationId xmlns:a16="http://schemas.microsoft.com/office/drawing/2014/main" id="{1F292788-E181-62DF-9CE0-B42C9BD012F5}"/>
                </a:ext>
              </a:extLst>
            </p:cNvPr>
            <p:cNvSpPr/>
            <p:nvPr/>
          </p:nvSpPr>
          <p:spPr>
            <a:xfrm>
              <a:off x="1829909" y="2732591"/>
              <a:ext cx="137199" cy="180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13A96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7" name="Szövegdoboz 36">
              <a:extLst>
                <a:ext uri="{FF2B5EF4-FFF2-40B4-BE49-F238E27FC236}">
                  <a16:creationId xmlns:a16="http://schemas.microsoft.com/office/drawing/2014/main" id="{FCC275CD-DDE4-A653-299A-26BC62E1BB61}"/>
                </a:ext>
              </a:extLst>
            </p:cNvPr>
            <p:cNvSpPr txBox="1"/>
            <p:nvPr/>
          </p:nvSpPr>
          <p:spPr>
            <a:xfrm>
              <a:off x="1265253" y="2898753"/>
              <a:ext cx="812665" cy="317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9525" marR="0" lvl="0" indent="0" defTabSz="914377" fontAlgn="auto" hangingPunct="0">
                <a:lnSpc>
                  <a:spcPct val="8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+mn-lt"/>
                </a:rPr>
                <a:t>Győr - 13 szóló</a:t>
              </a:r>
            </a:p>
          </p:txBody>
        </p:sp>
        <p:sp>
          <p:nvSpPr>
            <p:cNvPr id="38" name="object 18">
              <a:extLst>
                <a:ext uri="{FF2B5EF4-FFF2-40B4-BE49-F238E27FC236}">
                  <a16:creationId xmlns:a16="http://schemas.microsoft.com/office/drawing/2014/main" id="{08340FB5-6F0A-0706-40CF-99FD37A50E69}"/>
                </a:ext>
              </a:extLst>
            </p:cNvPr>
            <p:cNvSpPr/>
            <p:nvPr/>
          </p:nvSpPr>
          <p:spPr>
            <a:xfrm>
              <a:off x="3830772" y="3075616"/>
              <a:ext cx="137199" cy="1805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39" name="object 5">
              <a:extLst>
                <a:ext uri="{FF2B5EF4-FFF2-40B4-BE49-F238E27FC236}">
                  <a16:creationId xmlns:a16="http://schemas.microsoft.com/office/drawing/2014/main" id="{6CC84A1B-B4A6-DA17-291D-D7BBB0304279}"/>
                </a:ext>
              </a:extLst>
            </p:cNvPr>
            <p:cNvSpPr txBox="1"/>
            <p:nvPr/>
          </p:nvSpPr>
          <p:spPr>
            <a:xfrm>
              <a:off x="3887251" y="3161647"/>
              <a:ext cx="853630" cy="23098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BP-Csömör-3 szóló</a:t>
              </a:r>
            </a:p>
          </p:txBody>
        </p:sp>
        <p:sp>
          <p:nvSpPr>
            <p:cNvPr id="40" name="object 5">
              <a:extLst>
                <a:ext uri="{FF2B5EF4-FFF2-40B4-BE49-F238E27FC236}">
                  <a16:creationId xmlns:a16="http://schemas.microsoft.com/office/drawing/2014/main" id="{D8F0A956-FBD0-B6D8-C7C2-C6B03BCE7ED9}"/>
                </a:ext>
              </a:extLst>
            </p:cNvPr>
            <p:cNvSpPr txBox="1"/>
            <p:nvPr/>
          </p:nvSpPr>
          <p:spPr>
            <a:xfrm>
              <a:off x="3438300" y="3529333"/>
              <a:ext cx="897724" cy="23098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109536" marR="0" lvl="0" indent="0" algn="l" defTabSz="914377" rtl="0" eaLnBrk="1" fontAlgn="auto" latinLnBrk="0" hangingPunct="0">
                <a:lnSpc>
                  <a:spcPct val="8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BP </a:t>
              </a:r>
              <a:r>
                <a:rPr kumimoji="0" lang="hu-HU" sz="800" b="1" i="0" u="none" strike="noStrike" kern="0" cap="none" spc="-4" normalizeH="0" baseline="0" noProof="0" dirty="0" err="1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agglo</a:t>
              </a:r>
              <a:r>
                <a:rPr kumimoji="0" lang="hu-HU" sz="800" b="1" i="0" u="none" strike="noStrike" kern="0" cap="none" spc="-4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Montserrat"/>
                </a:rPr>
                <a:t> - 40 szóló</a:t>
              </a:r>
            </a:p>
          </p:txBody>
        </p:sp>
        <p:sp>
          <p:nvSpPr>
            <p:cNvPr id="41" name="object 18">
              <a:extLst>
                <a:ext uri="{FF2B5EF4-FFF2-40B4-BE49-F238E27FC236}">
                  <a16:creationId xmlns:a16="http://schemas.microsoft.com/office/drawing/2014/main" id="{87ED426F-01BC-60E8-119B-A7A68B7BB745}"/>
                </a:ext>
              </a:extLst>
            </p:cNvPr>
            <p:cNvSpPr/>
            <p:nvPr/>
          </p:nvSpPr>
          <p:spPr>
            <a:xfrm>
              <a:off x="2570503" y="5687392"/>
              <a:ext cx="137199" cy="180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42" name="object 6">
              <a:extLst>
                <a:ext uri="{FF2B5EF4-FFF2-40B4-BE49-F238E27FC236}">
                  <a16:creationId xmlns:a16="http://schemas.microsoft.com/office/drawing/2014/main" id="{5149611E-B01E-4B46-72AF-1872E26F7488}"/>
                </a:ext>
              </a:extLst>
            </p:cNvPr>
            <p:cNvSpPr txBox="1"/>
            <p:nvPr/>
          </p:nvSpPr>
          <p:spPr>
            <a:xfrm>
              <a:off x="2256591" y="5836339"/>
              <a:ext cx="460745" cy="28231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+mn-lt"/>
                </a:rPr>
                <a:t>Pécs - 8 szóló</a:t>
              </a:r>
              <a:endParaRPr lang="hu-HU" sz="800" b="1" kern="0" spc="-4" dirty="0">
                <a:solidFill>
                  <a:srgbClr val="039FA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Montserrat"/>
              </a:endParaRPr>
            </a:p>
          </p:txBody>
        </p:sp>
        <p:sp>
          <p:nvSpPr>
            <p:cNvPr id="43" name="object 18">
              <a:extLst>
                <a:ext uri="{FF2B5EF4-FFF2-40B4-BE49-F238E27FC236}">
                  <a16:creationId xmlns:a16="http://schemas.microsoft.com/office/drawing/2014/main" id="{9363F41F-3FFF-1A56-8D1C-DAE507D24377}"/>
                </a:ext>
              </a:extLst>
            </p:cNvPr>
            <p:cNvSpPr/>
            <p:nvPr/>
          </p:nvSpPr>
          <p:spPr>
            <a:xfrm>
              <a:off x="5569327" y="2101802"/>
              <a:ext cx="137199" cy="180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44" name="object 5">
              <a:extLst>
                <a:ext uri="{FF2B5EF4-FFF2-40B4-BE49-F238E27FC236}">
                  <a16:creationId xmlns:a16="http://schemas.microsoft.com/office/drawing/2014/main" id="{7C0A0DC8-F8B7-A831-70E4-1A8C8DD40984}"/>
                </a:ext>
              </a:extLst>
            </p:cNvPr>
            <p:cNvSpPr txBox="1"/>
            <p:nvPr/>
          </p:nvSpPr>
          <p:spPr>
            <a:xfrm>
              <a:off x="5340146" y="2317927"/>
              <a:ext cx="620668" cy="230985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ctr" defTabSz="914377" rtl="0" eaLnBrk="1" fontAlgn="auto" latinLnBrk="0" hangingPunct="0">
                <a:lnSpc>
                  <a:spcPct val="8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8" normalizeH="0" baseline="0" noProof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+mn-lt"/>
                </a:rPr>
                <a:t>Miskolc -10 szóló</a:t>
              </a:r>
              <a:endParaRPr kumimoji="0" lang="hu-HU" sz="800" b="1" i="0" u="none" strike="noStrike" kern="0" cap="none" spc="8" normalizeH="0" baseline="0" noProof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45" name="object 18">
              <a:extLst>
                <a:ext uri="{FF2B5EF4-FFF2-40B4-BE49-F238E27FC236}">
                  <a16:creationId xmlns:a16="http://schemas.microsoft.com/office/drawing/2014/main" id="{8A903F63-D1C8-86C0-FC09-16F7A4AE40D6}"/>
                </a:ext>
              </a:extLst>
            </p:cNvPr>
            <p:cNvSpPr/>
            <p:nvPr/>
          </p:nvSpPr>
          <p:spPr>
            <a:xfrm>
              <a:off x="4879412" y="5369027"/>
              <a:ext cx="137199" cy="180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2A180975-02D0-4DAE-4AD9-B88B6B867C7A}"/>
                </a:ext>
              </a:extLst>
            </p:cNvPr>
            <p:cNvSpPr txBox="1"/>
            <p:nvPr/>
          </p:nvSpPr>
          <p:spPr>
            <a:xfrm>
              <a:off x="4815632" y="5651281"/>
              <a:ext cx="1145181" cy="399594"/>
            </a:xfrm>
            <a:prstGeom prst="rect">
              <a:avLst/>
            </a:prstGeom>
          </p:spPr>
          <p:txBody>
            <a:bodyPr vert="horz" wrap="square" lIns="0" tIns="12859" rIns="0" bIns="0" rtlCol="0">
              <a:spAutoFit/>
            </a:bodyPr>
            <a:lstStyle/>
            <a:p>
              <a:pPr marL="9525" marR="0" lvl="0" indent="0" algn="ctr" defTabSz="914377" rtl="0" eaLnBrk="1" fontAlgn="auto" latinLnBrk="0" hangingPunct="0">
                <a:lnSpc>
                  <a:spcPct val="80000"/>
                </a:lnSpc>
                <a:spcBef>
                  <a:spcPts val="10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+mn-lt"/>
                </a:rPr>
                <a:t>Szeged - 4 önjáró troli</a:t>
              </a:r>
            </a:p>
            <a:p>
              <a:pPr marL="9525" algn="ctr" defTabSz="914377" hangingPunct="0">
                <a:lnSpc>
                  <a:spcPct val="80000"/>
                </a:lnSpc>
                <a:spcBef>
                  <a:spcPts val="101"/>
                </a:spcBef>
                <a:defRPr/>
              </a:pPr>
              <a:r>
                <a:rPr lang="hu-HU" sz="800" b="1" kern="0" spc="-4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+mn-lt"/>
                </a:rPr>
                <a:t>8 szóló busz</a:t>
              </a:r>
              <a:endParaRPr lang="hu-HU" sz="800" b="1" kern="0" spc="-4" dirty="0">
                <a:solidFill>
                  <a:srgbClr val="039FA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Montserrat"/>
              </a:endParaRPr>
            </a:p>
          </p:txBody>
        </p:sp>
        <p:sp>
          <p:nvSpPr>
            <p:cNvPr id="47" name="object 18">
              <a:extLst>
                <a:ext uri="{FF2B5EF4-FFF2-40B4-BE49-F238E27FC236}">
                  <a16:creationId xmlns:a16="http://schemas.microsoft.com/office/drawing/2014/main" id="{F496EA9B-BEA5-AD85-B25B-4124D15CD56D}"/>
                </a:ext>
              </a:extLst>
            </p:cNvPr>
            <p:cNvSpPr>
              <a:spLocks/>
            </p:cNvSpPr>
            <p:nvPr/>
          </p:nvSpPr>
          <p:spPr>
            <a:xfrm>
              <a:off x="6833286" y="3128100"/>
              <a:ext cx="137199" cy="180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</p:grpSp>
      <p:grpSp>
        <p:nvGrpSpPr>
          <p:cNvPr id="53" name="Csoportba foglalás 52">
            <a:extLst>
              <a:ext uri="{FF2B5EF4-FFF2-40B4-BE49-F238E27FC236}">
                <a16:creationId xmlns:a16="http://schemas.microsoft.com/office/drawing/2014/main" id="{D2FBD99E-C666-7C6C-3966-1CFA1F7849EC}"/>
              </a:ext>
            </a:extLst>
          </p:cNvPr>
          <p:cNvGrpSpPr/>
          <p:nvPr/>
        </p:nvGrpSpPr>
        <p:grpSpPr>
          <a:xfrm>
            <a:off x="6836452" y="2895904"/>
            <a:ext cx="1402736" cy="1658593"/>
            <a:chOff x="10083616" y="1496368"/>
            <a:chExt cx="1970947" cy="2528893"/>
          </a:xfrm>
        </p:grpSpPr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F9B1F934-EDCA-F207-CB24-D92902EF6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9433" y="2690352"/>
              <a:ext cx="332394" cy="394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Download BYD Company Logo in SVG Vector or PNG File Format - Logo.wine">
              <a:extLst>
                <a:ext uri="{FF2B5EF4-FFF2-40B4-BE49-F238E27FC236}">
                  <a16:creationId xmlns:a16="http://schemas.microsoft.com/office/drawing/2014/main" id="{FDE5F3F7-FB53-3F0E-2457-4A8185BCD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4933" y="1512171"/>
              <a:ext cx="595391" cy="396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Kép 55">
              <a:extLst>
                <a:ext uri="{FF2B5EF4-FFF2-40B4-BE49-F238E27FC236}">
                  <a16:creationId xmlns:a16="http://schemas.microsoft.com/office/drawing/2014/main" id="{D47E5ADA-89B7-6153-A38E-340935686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47006" y="2008307"/>
              <a:ext cx="483126" cy="111196"/>
            </a:xfrm>
            <a:prstGeom prst="rect">
              <a:avLst/>
            </a:prstGeom>
          </p:spPr>
        </p:pic>
        <p:pic>
          <p:nvPicPr>
            <p:cNvPr id="57" name="Picture 12" descr="Drive and electronics development | evopro">
              <a:extLst>
                <a:ext uri="{FF2B5EF4-FFF2-40B4-BE49-F238E27FC236}">
                  <a16:creationId xmlns:a16="http://schemas.microsoft.com/office/drawing/2014/main" id="{6BB49863-FE7A-698A-3EB6-E5C8E2192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198" y="3152295"/>
              <a:ext cx="410854" cy="394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4">
              <a:extLst>
                <a:ext uri="{FF2B5EF4-FFF2-40B4-BE49-F238E27FC236}">
                  <a16:creationId xmlns:a16="http://schemas.microsoft.com/office/drawing/2014/main" id="{63F39C04-CE53-D45F-08E0-647E85BBE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0850" y="3669790"/>
              <a:ext cx="391977" cy="265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Szövegdoboz 58">
              <a:extLst>
                <a:ext uri="{FF2B5EF4-FFF2-40B4-BE49-F238E27FC236}">
                  <a16:creationId xmlns:a16="http://schemas.microsoft.com/office/drawing/2014/main" id="{23AAA5BE-E25B-AE7C-6519-F02CEACD43A4}"/>
                </a:ext>
              </a:extLst>
            </p:cNvPr>
            <p:cNvSpPr txBox="1"/>
            <p:nvPr/>
          </p:nvSpPr>
          <p:spPr>
            <a:xfrm>
              <a:off x="10808954" y="1539998"/>
              <a:ext cx="1043218" cy="3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7</a:t>
              </a:r>
              <a:r>
                <a:rPr lang="hu-HU" sz="1100" kern="0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db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Szövegdoboz 59">
              <a:extLst>
                <a:ext uri="{FF2B5EF4-FFF2-40B4-BE49-F238E27FC236}">
                  <a16:creationId xmlns:a16="http://schemas.microsoft.com/office/drawing/2014/main" id="{811B33BA-4A8A-2F77-C240-A8405F73297E}"/>
                </a:ext>
              </a:extLst>
            </p:cNvPr>
            <p:cNvSpPr txBox="1"/>
            <p:nvPr/>
          </p:nvSpPr>
          <p:spPr>
            <a:xfrm>
              <a:off x="10827713" y="1929011"/>
              <a:ext cx="944301" cy="3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17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db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Szövegdoboz 60">
              <a:extLst>
                <a:ext uri="{FF2B5EF4-FFF2-40B4-BE49-F238E27FC236}">
                  <a16:creationId xmlns:a16="http://schemas.microsoft.com/office/drawing/2014/main" id="{290EFD6D-341C-DAB1-F585-7ED1C81A0B24}"/>
                </a:ext>
              </a:extLst>
            </p:cNvPr>
            <p:cNvSpPr txBox="1"/>
            <p:nvPr/>
          </p:nvSpPr>
          <p:spPr>
            <a:xfrm>
              <a:off x="10822624" y="2744768"/>
              <a:ext cx="1084063" cy="3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1100" kern="0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60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db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Szövegdoboz 61">
              <a:extLst>
                <a:ext uri="{FF2B5EF4-FFF2-40B4-BE49-F238E27FC236}">
                  <a16:creationId xmlns:a16="http://schemas.microsoft.com/office/drawing/2014/main" id="{AEE9CBBD-845C-B0E0-E4CB-2DD08F36B7D6}"/>
                </a:ext>
              </a:extLst>
            </p:cNvPr>
            <p:cNvSpPr txBox="1"/>
            <p:nvPr/>
          </p:nvSpPr>
          <p:spPr>
            <a:xfrm>
              <a:off x="10822626" y="3167363"/>
              <a:ext cx="1084062" cy="3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1100" kern="0" dirty="0">
                  <a:solidFill>
                    <a:srgbClr val="039F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db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Szövegdoboz 62">
              <a:extLst>
                <a:ext uri="{FF2B5EF4-FFF2-40B4-BE49-F238E27FC236}">
                  <a16:creationId xmlns:a16="http://schemas.microsoft.com/office/drawing/2014/main" id="{288200F1-188B-54CD-A5AD-FA4BA760F2FA}"/>
                </a:ext>
              </a:extLst>
            </p:cNvPr>
            <p:cNvSpPr txBox="1"/>
            <p:nvPr/>
          </p:nvSpPr>
          <p:spPr>
            <a:xfrm>
              <a:off x="10822626" y="3591125"/>
              <a:ext cx="1231937" cy="3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10 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db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Téglalap 63">
              <a:extLst>
                <a:ext uri="{FF2B5EF4-FFF2-40B4-BE49-F238E27FC236}">
                  <a16:creationId xmlns:a16="http://schemas.microsoft.com/office/drawing/2014/main" id="{F05A05B2-0B64-9559-D140-4BA7161F4166}"/>
                </a:ext>
              </a:extLst>
            </p:cNvPr>
            <p:cNvSpPr/>
            <p:nvPr/>
          </p:nvSpPr>
          <p:spPr>
            <a:xfrm>
              <a:off x="10083616" y="1496368"/>
              <a:ext cx="1619625" cy="2528893"/>
            </a:xfrm>
            <a:prstGeom prst="rect">
              <a:avLst/>
            </a:prstGeom>
            <a:noFill/>
            <a:ln w="1460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Helvetica"/>
                <a:sym typeface="Montserrat"/>
              </a:endParaRPr>
            </a:p>
          </p:txBody>
        </p:sp>
        <p:sp>
          <p:nvSpPr>
            <p:cNvPr id="65" name="Szövegdoboz 64">
              <a:extLst>
                <a:ext uri="{FF2B5EF4-FFF2-40B4-BE49-F238E27FC236}">
                  <a16:creationId xmlns:a16="http://schemas.microsoft.com/office/drawing/2014/main" id="{19BCDC61-3AB2-B468-1B48-F3C39FAAB99D}"/>
                </a:ext>
              </a:extLst>
            </p:cNvPr>
            <p:cNvSpPr txBox="1"/>
            <p:nvPr/>
          </p:nvSpPr>
          <p:spPr>
            <a:xfrm>
              <a:off x="10808954" y="2306381"/>
              <a:ext cx="1084063" cy="3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 7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39FA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db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B1CE766C-E2B4-5504-92E7-F8ED88BF4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198" y="2283842"/>
              <a:ext cx="424098" cy="235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BB202960-1A32-FCF9-F872-161FBB29E670}"/>
              </a:ext>
            </a:extLst>
          </p:cNvPr>
          <p:cNvSpPr txBox="1"/>
          <p:nvPr/>
        </p:nvSpPr>
        <p:spPr>
          <a:xfrm>
            <a:off x="7956785" y="2961665"/>
            <a:ext cx="1204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0" cap="none" spc="0" normalizeH="0" baseline="0" noProof="0" dirty="0">
                <a:ln>
                  <a:noFill/>
                </a:ln>
                <a:solidFill>
                  <a:srgbClr val="2127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 meglévő buszállomány megoszlása gyártók szerint</a:t>
            </a:r>
            <a:endParaRPr kumimoji="0" lang="en" sz="1100" b="1" i="0" u="none" strike="noStrike" kern="0" cap="none" spc="0" normalizeH="0" baseline="0" noProof="0" dirty="0">
              <a:ln>
                <a:noFill/>
              </a:ln>
              <a:solidFill>
                <a:srgbClr val="2127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"/>
            </a:endParaRPr>
          </a:p>
        </p:txBody>
      </p:sp>
      <p:sp>
        <p:nvSpPr>
          <p:cNvPr id="69" name="Cím 3">
            <a:extLst>
              <a:ext uri="{FF2B5EF4-FFF2-40B4-BE49-F238E27FC236}">
                <a16:creationId xmlns:a16="http://schemas.microsoft.com/office/drawing/2014/main" id="{44C617BF-6AA7-BDD6-298A-91BA82F0E783}"/>
              </a:ext>
            </a:extLst>
          </p:cNvPr>
          <p:cNvSpPr txBox="1">
            <a:spLocks/>
          </p:cNvSpPr>
          <p:nvPr/>
        </p:nvSpPr>
        <p:spPr>
          <a:xfrm>
            <a:off x="165769" y="201468"/>
            <a:ext cx="10862956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12759"/>
                </a:solidFill>
                <a:latin typeface="Source Sans Pro Black" panose="020B0503030403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2127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Zéró emissziós buszok Magyarországon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2127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0" name="Csoportba foglalás 69">
            <a:extLst>
              <a:ext uri="{FF2B5EF4-FFF2-40B4-BE49-F238E27FC236}">
                <a16:creationId xmlns:a16="http://schemas.microsoft.com/office/drawing/2014/main" id="{6E78B889-CECD-B53A-0CF4-27E5167FA017}"/>
              </a:ext>
            </a:extLst>
          </p:cNvPr>
          <p:cNvGrpSpPr/>
          <p:nvPr/>
        </p:nvGrpSpPr>
        <p:grpSpPr>
          <a:xfrm>
            <a:off x="157218" y="654309"/>
            <a:ext cx="6991885" cy="918942"/>
            <a:chOff x="935573" y="1073889"/>
            <a:chExt cx="3655719" cy="510325"/>
          </a:xfrm>
        </p:grpSpPr>
        <p:sp>
          <p:nvSpPr>
            <p:cNvPr id="71" name="object 68">
              <a:extLst>
                <a:ext uri="{FF2B5EF4-FFF2-40B4-BE49-F238E27FC236}">
                  <a16:creationId xmlns:a16="http://schemas.microsoft.com/office/drawing/2014/main" id="{7DFF8DEC-C20D-779E-F87A-E5EC472C6AF1}"/>
                </a:ext>
              </a:extLst>
            </p:cNvPr>
            <p:cNvSpPr/>
            <p:nvPr/>
          </p:nvSpPr>
          <p:spPr>
            <a:xfrm>
              <a:off x="939326" y="1167380"/>
              <a:ext cx="105156" cy="1440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72" name="object 75">
              <a:extLst>
                <a:ext uri="{FF2B5EF4-FFF2-40B4-BE49-F238E27FC236}">
                  <a16:creationId xmlns:a16="http://schemas.microsoft.com/office/drawing/2014/main" id="{3E80FB7C-A0FC-F6F8-05CC-78B81727B43F}"/>
                </a:ext>
              </a:extLst>
            </p:cNvPr>
            <p:cNvSpPr txBox="1"/>
            <p:nvPr/>
          </p:nvSpPr>
          <p:spPr>
            <a:xfrm>
              <a:off x="1106549" y="1073889"/>
              <a:ext cx="3484743" cy="21112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1047724" lvl="0" indent="0" algn="l" defTabSz="914377" rtl="0" eaLnBrk="1" fontAlgn="auto" latinLnBrk="0" hangingPunct="0">
                <a:lnSpc>
                  <a:spcPct val="2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1" i="0" u="none" strike="noStrike" kern="0" cap="none" spc="-4" normalizeH="0" baseline="0" noProof="0" dirty="0">
                  <a:ln>
                    <a:noFill/>
                  </a:ln>
                  <a:solidFill>
                    <a:srgbClr val="13A96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Montserrat"/>
                </a:rPr>
                <a:t>ZBP </a:t>
              </a:r>
              <a:r>
                <a:rPr kumimoji="0" lang="hu-HU" sz="1200" b="1" i="0" u="none" strike="noStrike" kern="0" cap="none" spc="-4" normalizeH="0" baseline="0" noProof="0" dirty="0">
                  <a:ln>
                    <a:noFill/>
                  </a:ln>
                  <a:solidFill>
                    <a:srgbClr val="13A96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Montserrat"/>
                </a:rPr>
                <a:t>forrásból</a:t>
              </a:r>
              <a:r>
                <a:rPr kumimoji="0" lang="hu-HU" sz="1400" b="0" i="0" u="none" strike="noStrike" kern="0" cap="none" spc="-4" normalizeH="0" baseline="0" noProof="0" dirty="0">
                  <a:ln>
                    <a:noFill/>
                  </a:ln>
                  <a:solidFill>
                    <a:srgbClr val="00893D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	</a:t>
              </a:r>
              <a:endParaRPr kumimoji="0" lang="hu-HU" sz="1400" b="1" i="0" u="none" strike="noStrike" kern="0" cap="none" spc="-4" normalizeH="0" baseline="0" noProof="0" dirty="0">
                <a:ln>
                  <a:noFill/>
                </a:ln>
                <a:solidFill>
                  <a:srgbClr val="039FA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rlito"/>
                <a:sym typeface="Montserrat"/>
              </a:endParaRPr>
            </a:p>
          </p:txBody>
        </p:sp>
        <p:sp>
          <p:nvSpPr>
            <p:cNvPr id="73" name="object 76">
              <a:extLst>
                <a:ext uri="{FF2B5EF4-FFF2-40B4-BE49-F238E27FC236}">
                  <a16:creationId xmlns:a16="http://schemas.microsoft.com/office/drawing/2014/main" id="{CAF34A70-0992-6D2C-DB5D-FC8E385E4200}"/>
                </a:ext>
              </a:extLst>
            </p:cNvPr>
            <p:cNvSpPr/>
            <p:nvPr/>
          </p:nvSpPr>
          <p:spPr>
            <a:xfrm>
              <a:off x="935573" y="1348629"/>
              <a:ext cx="106299" cy="1440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>
                <a:ln>
                  <a:noFill/>
                </a:ln>
                <a:solidFill>
                  <a:srgbClr val="2C1E5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  <p:sp>
          <p:nvSpPr>
            <p:cNvPr id="74" name="object 77">
              <a:extLst>
                <a:ext uri="{FF2B5EF4-FFF2-40B4-BE49-F238E27FC236}">
                  <a16:creationId xmlns:a16="http://schemas.microsoft.com/office/drawing/2014/main" id="{79D87186-D256-FDD6-AB8B-FB98CA7926BC}"/>
                </a:ext>
              </a:extLst>
            </p:cNvPr>
            <p:cNvSpPr txBox="1"/>
            <p:nvPr/>
          </p:nvSpPr>
          <p:spPr>
            <a:xfrm>
              <a:off x="1106549" y="1356676"/>
              <a:ext cx="675256" cy="227538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0" cap="none" spc="-4" normalizeH="0" baseline="0" noProof="0" dirty="0">
                  <a:ln>
                    <a:noFill/>
                  </a:ln>
                  <a:solidFill>
                    <a:srgbClr val="2127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Montserrat"/>
                </a:rPr>
                <a:t>Egyéb forrásból</a:t>
              </a:r>
              <a:r>
                <a:rPr kumimoji="0" lang="hu-HU" sz="1400" b="0" i="0" u="none" strike="noStrike" kern="0" cap="none" spc="-4" normalizeH="0" baseline="0" noProof="0" dirty="0">
                  <a:ln>
                    <a:noFill/>
                  </a:ln>
                  <a:solidFill>
                    <a:srgbClr val="201D52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Carlito"/>
                  <a:sym typeface="Montserrat"/>
                </a:rPr>
                <a:t>	</a:t>
              </a:r>
              <a:endParaRPr kumimoji="0" lang="hu-HU" sz="1400" b="1" i="0" u="none" strike="noStrike" kern="0" cap="none" spc="-4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endParaRPr>
            </a:p>
          </p:txBody>
        </p:sp>
      </p:grpSp>
      <p:sp>
        <p:nvSpPr>
          <p:cNvPr id="75" name="Téglalap 74">
            <a:extLst>
              <a:ext uri="{FF2B5EF4-FFF2-40B4-BE49-F238E27FC236}">
                <a16:creationId xmlns:a16="http://schemas.microsoft.com/office/drawing/2014/main" id="{8F13B350-F41E-0CD3-6C6E-01FE3EA2DFCE}"/>
              </a:ext>
            </a:extLst>
          </p:cNvPr>
          <p:cNvSpPr/>
          <p:nvPr/>
        </p:nvSpPr>
        <p:spPr>
          <a:xfrm rot="19789391">
            <a:off x="5132224" y="4078900"/>
            <a:ext cx="1628049" cy="541742"/>
          </a:xfrm>
          <a:prstGeom prst="rect">
            <a:avLst/>
          </a:prstGeom>
          <a:solidFill>
            <a:srgbClr val="212759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hu-HU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9.000 t CO2 </a:t>
            </a:r>
            <a:r>
              <a:rPr lang="hu-HU" sz="1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eq</a:t>
            </a:r>
            <a:r>
              <a:rPr lang="hu-HU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csökkenés évente</a:t>
            </a:r>
          </a:p>
        </p:txBody>
      </p:sp>
      <p:grpSp>
        <p:nvGrpSpPr>
          <p:cNvPr id="79" name="Csoportba foglalás 78">
            <a:extLst>
              <a:ext uri="{FF2B5EF4-FFF2-40B4-BE49-F238E27FC236}">
                <a16:creationId xmlns:a16="http://schemas.microsoft.com/office/drawing/2014/main" id="{1B36A4FE-E3D1-E8DD-AD0F-630D06985950}"/>
              </a:ext>
            </a:extLst>
          </p:cNvPr>
          <p:cNvGrpSpPr/>
          <p:nvPr/>
        </p:nvGrpSpPr>
        <p:grpSpPr>
          <a:xfrm rot="19336422">
            <a:off x="2061877" y="782264"/>
            <a:ext cx="1809118" cy="767096"/>
            <a:chOff x="6509987" y="636420"/>
            <a:chExt cx="1809118" cy="767096"/>
          </a:xfrm>
        </p:grpSpPr>
        <p:sp>
          <p:nvSpPr>
            <p:cNvPr id="77" name="Téglalap 76">
              <a:extLst>
                <a:ext uri="{FF2B5EF4-FFF2-40B4-BE49-F238E27FC236}">
                  <a16:creationId xmlns:a16="http://schemas.microsoft.com/office/drawing/2014/main" id="{6391447D-B017-E0C3-57EE-4874A14075D4}"/>
                </a:ext>
              </a:extLst>
            </p:cNvPr>
            <p:cNvSpPr/>
            <p:nvPr/>
          </p:nvSpPr>
          <p:spPr>
            <a:xfrm rot="1401124">
              <a:off x="6509988" y="636420"/>
              <a:ext cx="1809117" cy="767096"/>
            </a:xfrm>
            <a:prstGeom prst="rect">
              <a:avLst/>
            </a:prstGeom>
            <a:solidFill>
              <a:srgbClr val="212759"/>
            </a:solidFill>
            <a:ln>
              <a:noFill/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78" name="Szövegdoboz 77">
              <a:extLst>
                <a:ext uri="{FF2B5EF4-FFF2-40B4-BE49-F238E27FC236}">
                  <a16:creationId xmlns:a16="http://schemas.microsoft.com/office/drawing/2014/main" id="{4C6F77AE-2285-2282-1924-B386672156C4}"/>
                </a:ext>
              </a:extLst>
            </p:cNvPr>
            <p:cNvSpPr txBox="1"/>
            <p:nvPr/>
          </p:nvSpPr>
          <p:spPr>
            <a:xfrm rot="1401124">
              <a:off x="6509987" y="744395"/>
              <a:ext cx="1809117" cy="61504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ZBP által támogatott járművek átadásával az elektromos autóbuszállomány közel </a:t>
              </a:r>
              <a:r>
                <a:rPr kumimoji="0" lang="hu-HU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megnégyszereződik</a:t>
              </a:r>
              <a:endPara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81" name="Táblázat 80">
            <a:extLst>
              <a:ext uri="{FF2B5EF4-FFF2-40B4-BE49-F238E27FC236}">
                <a16:creationId xmlns:a16="http://schemas.microsoft.com/office/drawing/2014/main" id="{EF82372D-C283-4055-114B-DE57BF529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51589"/>
              </p:ext>
            </p:extLst>
          </p:nvPr>
        </p:nvGraphicFramePr>
        <p:xfrm>
          <a:off x="6981342" y="225500"/>
          <a:ext cx="2107571" cy="256032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636878">
                  <a:extLst>
                    <a:ext uri="{9D8B030D-6E8A-4147-A177-3AD203B41FA5}">
                      <a16:colId xmlns:a16="http://schemas.microsoft.com/office/drawing/2014/main" val="2471560598"/>
                    </a:ext>
                  </a:extLst>
                </a:gridCol>
                <a:gridCol w="470693">
                  <a:extLst>
                    <a:ext uri="{9D8B030D-6E8A-4147-A177-3AD203B41FA5}">
                      <a16:colId xmlns:a16="http://schemas.microsoft.com/office/drawing/2014/main" val="42094159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E-busz flotta telepítve 2021-ig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922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E-busz átadás 2021-ben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492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E-busz átadás 2022-ben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023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E-busz átadás 2023-ban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452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E-busz átadás 2024-ben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22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Jelenlegi hazai e-busz flotta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hu-H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12759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42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867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37491676-9731-4078-1BB1-C520CCC12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7BF53AA-7956-012B-5AE9-0128C7B4FF09}"/>
              </a:ext>
            </a:extLst>
          </p:cNvPr>
          <p:cNvSpPr txBox="1"/>
          <p:nvPr/>
        </p:nvSpPr>
        <p:spPr>
          <a:xfrm>
            <a:off x="320722" y="313899"/>
            <a:ext cx="60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Zöld Busz Program eddigi eredményei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8F4A1B8-278F-7EAF-ED68-F541390310B5}"/>
              </a:ext>
            </a:extLst>
          </p:cNvPr>
          <p:cNvSpPr txBox="1"/>
          <p:nvPr/>
        </p:nvSpPr>
        <p:spPr>
          <a:xfrm>
            <a:off x="443552" y="860912"/>
            <a:ext cx="4251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Demonstrációs mintaprojekt:</a:t>
            </a:r>
          </a:p>
          <a:p>
            <a:r>
              <a:rPr lang="hu-HU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 elektromos autóbusz demonstráció</a:t>
            </a:r>
          </a:p>
          <a:p>
            <a:r>
              <a:rPr lang="hu-HU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Összesen 12 féle autóbusz tesztje (7 szóló, 1 midi, 3 csuklós elektromos és egy szóló H2)</a:t>
            </a:r>
          </a:p>
          <a:p>
            <a:r>
              <a:rPr lang="hu-HU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hu-HU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Finanszírozási Mintaprojekt:</a:t>
            </a:r>
          </a:p>
          <a:p>
            <a:r>
              <a:rPr lang="hu-HU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db Mercedes-Benz eCitaro beszerzésének támogatása a DKV részére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B0F2CEC-7ED1-E0C5-1238-F5103C1F446D}"/>
              </a:ext>
            </a:extLst>
          </p:cNvPr>
          <p:cNvSpPr txBox="1"/>
          <p:nvPr/>
        </p:nvSpPr>
        <p:spPr>
          <a:xfrm>
            <a:off x="5015551" y="860912"/>
            <a:ext cx="420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ZFR-ZBP-005 pályázat eredményei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7BBBC43-455F-92F1-B9F3-E3A41EC8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18" y="3434326"/>
            <a:ext cx="3500649" cy="15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D3D1A03-4845-2E35-1327-763307FF9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905" y="1315592"/>
            <a:ext cx="3607494" cy="21896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004541B-9CAC-A8E2-F057-2058CF1F878B}"/>
              </a:ext>
            </a:extLst>
          </p:cNvPr>
          <p:cNvSpPr txBox="1"/>
          <p:nvPr/>
        </p:nvSpPr>
        <p:spPr>
          <a:xfrm>
            <a:off x="0" y="4966872"/>
            <a:ext cx="6158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dkv.hu</a:t>
            </a:r>
          </a:p>
        </p:txBody>
      </p:sp>
    </p:spTree>
    <p:extLst>
      <p:ext uri="{BB962C8B-B14F-4D97-AF65-F5344CB8AC3E}">
        <p14:creationId xmlns:p14="http://schemas.microsoft.com/office/powerpoint/2010/main" val="212129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8B15BEA8-1AD3-305C-0E29-B986C3B7C9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95FF4D2-EA29-9626-C087-1CAE00618270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76"/>
          <a:stretch>
            <a:fillRect/>
          </a:stretch>
        </p:blipFill>
        <p:spPr bwMode="auto">
          <a:xfrm>
            <a:off x="3502605" y="23308"/>
            <a:ext cx="5759356" cy="27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CC0A118-BC47-459E-2116-423E4DC76CC7}"/>
              </a:ext>
            </a:extLst>
          </p:cNvPr>
          <p:cNvSpPr txBox="1"/>
          <p:nvPr/>
        </p:nvSpPr>
        <p:spPr>
          <a:xfrm>
            <a:off x="143300" y="150125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Szegedi trolibusz átadás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06C501B-6B5F-E3C4-60BC-F612CD32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1" y="1797517"/>
            <a:ext cx="3901689" cy="259706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6B5B021-57E8-9A8E-D1C1-471AB604D963}"/>
              </a:ext>
            </a:extLst>
          </p:cNvPr>
          <p:cNvSpPr txBox="1"/>
          <p:nvPr/>
        </p:nvSpPr>
        <p:spPr>
          <a:xfrm>
            <a:off x="4831309" y="3036627"/>
            <a:ext cx="404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212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Átadásra került az SZKT részére a ZBP-ZFR-005 pályázatunk által támogatott utolsó 4 kibocsátásmentes autóbusz is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E7F5F60-BBC0-EDE2-E615-A111CEC0D5AF}"/>
              </a:ext>
            </a:extLst>
          </p:cNvPr>
          <p:cNvSpPr txBox="1"/>
          <p:nvPr/>
        </p:nvSpPr>
        <p:spPr>
          <a:xfrm>
            <a:off x="0" y="4966872"/>
            <a:ext cx="7906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Iványi Aurél</a:t>
            </a:r>
          </a:p>
        </p:txBody>
      </p:sp>
    </p:spTree>
    <p:extLst>
      <p:ext uri="{BB962C8B-B14F-4D97-AF65-F5344CB8AC3E}">
        <p14:creationId xmlns:p14="http://schemas.microsoft.com/office/powerpoint/2010/main" val="103152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8EBA87AD-018B-9F9A-C4D2-0F270AB89E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9779" y="299840"/>
            <a:ext cx="3213068" cy="287078"/>
          </a:xfrm>
        </p:spPr>
        <p:txBody>
          <a:bodyPr/>
          <a:lstStyle/>
          <a:p>
            <a:r>
              <a:rPr lang="hu-HU" sz="1800" dirty="0">
                <a:solidFill>
                  <a:srgbClr val="002060"/>
                </a:solidFill>
              </a:rPr>
              <a:t>Zöld Busz Program Plusz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22659126-9B0E-859F-AA86-09298CDF6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34D52E4-6FED-F1A8-85C7-BBCF16B33F3B}"/>
              </a:ext>
            </a:extLst>
          </p:cNvPr>
          <p:cNvSpPr txBox="1"/>
          <p:nvPr/>
        </p:nvSpPr>
        <p:spPr>
          <a:xfrm>
            <a:off x="299779" y="559625"/>
            <a:ext cx="13773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VHFO/89/2023-EM_SZERZ</a:t>
            </a:r>
          </a:p>
        </p:txBody>
      </p:sp>
      <p:graphicFrame>
        <p:nvGraphicFramePr>
          <p:cNvPr id="24" name="Szöveg helye 4">
            <a:extLst>
              <a:ext uri="{FF2B5EF4-FFF2-40B4-BE49-F238E27FC236}">
                <a16:creationId xmlns:a16="http://schemas.microsoft.com/office/drawing/2014/main" id="{87A4020C-71A7-9331-3A2A-B908005E1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780122"/>
              </p:ext>
            </p:extLst>
          </p:nvPr>
        </p:nvGraphicFramePr>
        <p:xfrm>
          <a:off x="299778" y="1178664"/>
          <a:ext cx="3746783" cy="2782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Kép helye 22" descr="A képen zöld látható&#10;&#10;Automatikusan generált leírás">
            <a:extLst>
              <a:ext uri="{FF2B5EF4-FFF2-40B4-BE49-F238E27FC236}">
                <a16:creationId xmlns:a16="http://schemas.microsoft.com/office/drawing/2014/main" id="{E309855A-6BF6-9379-7F33-117CE7652CC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3" b="21383"/>
          <a:stretch>
            <a:fillRect/>
          </a:stretch>
        </p:blipFill>
        <p:spPr>
          <a:xfrm>
            <a:off x="4572000" y="299181"/>
            <a:ext cx="4271963" cy="36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2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842D1127-E860-249C-CE29-0994BB4B4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674A9BB-4B6B-9F17-C375-EC08C6288C99}"/>
              </a:ext>
            </a:extLst>
          </p:cNvPr>
          <p:cNvSpPr txBox="1"/>
          <p:nvPr/>
        </p:nvSpPr>
        <p:spPr>
          <a:xfrm>
            <a:off x="192504" y="914634"/>
            <a:ext cx="2569774" cy="22929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002060"/>
                </a:solidFill>
              </a:rPr>
              <a:t>HUMDA ZBP 2024/1: H2 busz beszerzés támogatás</a:t>
            </a:r>
          </a:p>
          <a:p>
            <a:r>
              <a:rPr lang="hu-HU" sz="1100" b="1" dirty="0"/>
              <a:t>Támogatást nyert: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Kecskemét</a:t>
            </a:r>
          </a:p>
          <a:p>
            <a:r>
              <a:rPr lang="hu-HU" sz="1100" dirty="0"/>
              <a:t>	2 db szóló autóbusz</a:t>
            </a:r>
          </a:p>
          <a:p>
            <a:r>
              <a:rPr lang="hu-HU" sz="1100" dirty="0"/>
              <a:t>	544 331 768 Ft támogatási összeg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Volánbusz</a:t>
            </a:r>
          </a:p>
          <a:p>
            <a:r>
              <a:rPr lang="hu-HU" sz="1100" dirty="0"/>
              <a:t>	1 db szóló autóbusz</a:t>
            </a:r>
          </a:p>
          <a:p>
            <a:r>
              <a:rPr lang="hu-HU" sz="1100" dirty="0"/>
              <a:t>	267 177 538 Ft támogatási összeg</a:t>
            </a:r>
          </a:p>
          <a:p>
            <a:r>
              <a:rPr lang="hu-HU" sz="1100" b="1" i="1" dirty="0"/>
              <a:t>Tartalék lista: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Miskolc</a:t>
            </a:r>
          </a:p>
          <a:p>
            <a:r>
              <a:rPr lang="hu-HU" sz="1100" dirty="0"/>
              <a:t>	1 db szóló autóbusz</a:t>
            </a:r>
          </a:p>
          <a:p>
            <a:r>
              <a:rPr lang="hu-HU" sz="1100" dirty="0"/>
              <a:t>	271 690 815 Ft támogatási összeg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DE60802-8D52-A83A-9305-A36E71B1F7B5}"/>
              </a:ext>
            </a:extLst>
          </p:cNvPr>
          <p:cNvSpPr txBox="1"/>
          <p:nvPr/>
        </p:nvSpPr>
        <p:spPr>
          <a:xfrm>
            <a:off x="113008" y="3418355"/>
            <a:ext cx="25697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002060"/>
                </a:solidFill>
              </a:rPr>
              <a:t>HUMDA ZBP 2024/2: Volánbusz egyedi támogatás 25 ezer fő alatti településeken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20 db szóló autóbusz és a szükséges töltőberendezések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4,5 </a:t>
            </a:r>
            <a:r>
              <a:rPr lang="hu-HU" sz="1100" dirty="0" err="1"/>
              <a:t>mrd</a:t>
            </a:r>
            <a:r>
              <a:rPr lang="hu-HU" sz="1100" dirty="0"/>
              <a:t> Ft támogatási keretösszeg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ACE6717-C465-B495-FEC7-1DAAF887E9C1}"/>
              </a:ext>
            </a:extLst>
          </p:cNvPr>
          <p:cNvSpPr txBox="1"/>
          <p:nvPr/>
        </p:nvSpPr>
        <p:spPr>
          <a:xfrm>
            <a:off x="2841773" y="963966"/>
            <a:ext cx="32542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002060"/>
                </a:solidFill>
              </a:rPr>
              <a:t>HUMDA 2024/3: Iskolabusz Pilot Projekt támogatása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3 szóló és 43 minibusz a </a:t>
            </a:r>
            <a:r>
              <a:rPr lang="hu-HU" sz="1100" dirty="0" err="1"/>
              <a:t>Klebersberg</a:t>
            </a:r>
            <a:r>
              <a:rPr lang="hu-HU" sz="1100" dirty="0"/>
              <a:t> Központ részére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1,91 </a:t>
            </a:r>
            <a:r>
              <a:rPr lang="hu-HU" sz="1100" dirty="0" err="1"/>
              <a:t>mrd</a:t>
            </a:r>
            <a:r>
              <a:rPr lang="hu-HU" sz="1100" dirty="0"/>
              <a:t> Ft támogatási összeg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D8BA349-1D84-1663-2E2C-C7EF3BA11624}"/>
              </a:ext>
            </a:extLst>
          </p:cNvPr>
          <p:cNvSpPr txBox="1"/>
          <p:nvPr/>
        </p:nvSpPr>
        <p:spPr>
          <a:xfrm>
            <a:off x="2841773" y="2061102"/>
            <a:ext cx="32542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002060"/>
                </a:solidFill>
              </a:rPr>
              <a:t>HUMDA ZBP 2024/4:  25 ezer feletti városokban elektromos buszflotta bővítése</a:t>
            </a:r>
          </a:p>
          <a:p>
            <a:r>
              <a:rPr lang="hu-HU" sz="1100" b="1" dirty="0"/>
              <a:t>Támogatást nyert: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Veszprém</a:t>
            </a:r>
          </a:p>
          <a:p>
            <a:r>
              <a:rPr lang="hu-HU" sz="1100" dirty="0"/>
              <a:t>	1 db szóló, 1 db csuklós és 1 db midi autóbusz</a:t>
            </a:r>
          </a:p>
          <a:p>
            <a:r>
              <a:rPr lang="hu-HU" sz="1100" dirty="0"/>
              <a:t>	426 680 0000 Ft támogatási összeg</a:t>
            </a:r>
          </a:p>
          <a:p>
            <a:r>
              <a:rPr lang="hu-HU" sz="1100" dirty="0"/>
              <a:t>Pályázat újra nyitás utáni pályázatok: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Pécs	</a:t>
            </a:r>
          </a:p>
          <a:p>
            <a:r>
              <a:rPr lang="hu-HU" sz="1100" dirty="0"/>
              <a:t>	3 db </a:t>
            </a:r>
            <a:r>
              <a:rPr lang="hu-HU" sz="1100" dirty="0" err="1"/>
              <a:t>db</a:t>
            </a:r>
            <a:r>
              <a:rPr lang="hu-HU" sz="1100" dirty="0"/>
              <a:t> csuklós autóbusz</a:t>
            </a:r>
          </a:p>
          <a:p>
            <a:r>
              <a:rPr lang="hu-HU" sz="1100" dirty="0"/>
              <a:t>	748 680 132 Ft támogatási összeg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Miskolc</a:t>
            </a:r>
          </a:p>
          <a:p>
            <a:r>
              <a:rPr lang="hu-HU" sz="1100" dirty="0"/>
              <a:t>	3 db csuklós autóbusz</a:t>
            </a:r>
          </a:p>
          <a:p>
            <a:r>
              <a:rPr lang="hu-HU" sz="1100" dirty="0"/>
              <a:t>	729 040 702 Ft támogatási összeg</a:t>
            </a:r>
          </a:p>
          <a:p>
            <a:r>
              <a:rPr lang="hu-HU" sz="1100" dirty="0"/>
              <a:t>A beadott pályázatok értékelése folyamatban.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2116927-7960-B8DA-21D4-EE5AF093E40B}"/>
              </a:ext>
            </a:extLst>
          </p:cNvPr>
          <p:cNvSpPr txBox="1"/>
          <p:nvPr/>
        </p:nvSpPr>
        <p:spPr>
          <a:xfrm>
            <a:off x="6254991" y="963966"/>
            <a:ext cx="2841347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002060"/>
                </a:solidFill>
              </a:rPr>
              <a:t>HUMDA ZBP 2024/5: 25 ezer alatti városokban elektromos buszflotta és töltő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Felsőzsolca</a:t>
            </a:r>
          </a:p>
          <a:p>
            <a:r>
              <a:rPr lang="hu-HU" sz="1100" dirty="0"/>
              <a:t>	1 db szóló autóbusz</a:t>
            </a:r>
          </a:p>
          <a:p>
            <a:r>
              <a:rPr lang="hu-HU" sz="1100" dirty="0"/>
              <a:t>	316 929 654 Ft támogatási összeg</a:t>
            </a:r>
          </a:p>
          <a:p>
            <a:r>
              <a:rPr lang="hu-HU" sz="1100" dirty="0"/>
              <a:t>A beadott pályázatok értékelése folyamatban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3C7D995-3A54-CA32-54DF-8D4A11FC1E85}"/>
              </a:ext>
            </a:extLst>
          </p:cNvPr>
          <p:cNvSpPr txBox="1"/>
          <p:nvPr/>
        </p:nvSpPr>
        <p:spPr>
          <a:xfrm>
            <a:off x="6254991" y="2486788"/>
            <a:ext cx="2776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002060"/>
                </a:solidFill>
              </a:rPr>
              <a:t>HUMDA ZBP 2024/6:</a:t>
            </a:r>
          </a:p>
          <a:p>
            <a:r>
              <a:rPr lang="hu-HU" sz="1100" b="1" dirty="0">
                <a:solidFill>
                  <a:srgbClr val="002060"/>
                </a:solidFill>
              </a:rPr>
              <a:t>Komplex energiamenedzsment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Igényfelmérés megtörtént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A pályázati felhívás előkészítése folyamatban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100" dirty="0"/>
              <a:t>Tervezett keretösszeg: 2,2 </a:t>
            </a:r>
            <a:r>
              <a:rPr lang="hu-HU" sz="1100" dirty="0" err="1"/>
              <a:t>mrd</a:t>
            </a:r>
            <a:r>
              <a:rPr lang="hu-HU" sz="1100" dirty="0"/>
              <a:t> Ft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18366B30-7007-3D73-E99B-04A82050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766" y="290313"/>
            <a:ext cx="1613234" cy="428104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51A128CF-276A-BBA1-6532-F312C85003B2}"/>
              </a:ext>
            </a:extLst>
          </p:cNvPr>
          <p:cNvSpPr txBox="1"/>
          <p:nvPr/>
        </p:nvSpPr>
        <p:spPr>
          <a:xfrm>
            <a:off x="113008" y="270032"/>
            <a:ext cx="1085088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Zöld Busz Program </a:t>
            </a:r>
            <a:r>
              <a:rPr lang="hu-HU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folytatása - feladatok </a:t>
            </a:r>
          </a:p>
        </p:txBody>
      </p:sp>
    </p:spTree>
    <p:extLst>
      <p:ext uri="{BB962C8B-B14F-4D97-AF65-F5344CB8AC3E}">
        <p14:creationId xmlns:p14="http://schemas.microsoft.com/office/powerpoint/2010/main" val="23942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2577505-8767-3BA0-B919-787A142CEA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9777" y="302036"/>
            <a:ext cx="5239306" cy="287078"/>
          </a:xfrm>
        </p:spPr>
        <p:txBody>
          <a:bodyPr/>
          <a:lstStyle/>
          <a:p>
            <a:r>
              <a:rPr lang="hu-HU" sz="1800" b="1" dirty="0">
                <a:solidFill>
                  <a:srgbClr val="002060"/>
                </a:solidFill>
              </a:rPr>
              <a:t>HUMDA ZBP 2024/1: H2 busz beszerzés</a:t>
            </a:r>
            <a:endParaRPr lang="hu-HU" dirty="0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2654FEC0-A83E-3284-6F35-6E42BA35CCB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777" y="996882"/>
            <a:ext cx="4196023" cy="2782879"/>
          </a:xfrm>
        </p:spPr>
        <p:txBody>
          <a:bodyPr/>
          <a:lstStyle/>
          <a:p>
            <a:pPr marL="0" indent="0">
              <a:buNone/>
            </a:pPr>
            <a:r>
              <a:rPr lang="hu-H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Támogatást nyert: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Kecskemét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2 db szóló autóbusz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544 331 768 Ft támogatási összeg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Volánbusz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db szóló autóbusz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267 177 538 Ft támogatási összeg</a:t>
            </a:r>
          </a:p>
          <a:p>
            <a:pPr marL="0" indent="0">
              <a:buNone/>
            </a:pPr>
            <a:r>
              <a:rPr lang="hu-H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Tartalék lista: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Miskolc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db szóló autóbusz</a:t>
            </a:r>
          </a:p>
          <a:p>
            <a:pPr marL="0" indent="0">
              <a:buNone/>
            </a:pPr>
            <a:r>
              <a:rPr lang="hu-H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271 690 815 Ft támogatási összeg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B175EE86-A966-BF15-590E-E0D7127BAB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8587EA-F282-E8C7-60D7-EABB85CA22D4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r="10928"/>
          <a:stretch>
            <a:fillRect/>
          </a:stretch>
        </p:blipFill>
        <p:spPr bwMode="auto">
          <a:xfrm>
            <a:off x="4304665" y="996874"/>
            <a:ext cx="4387474" cy="30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9AEC9D5-76F7-AA0C-97B3-69F4D651488E}"/>
              </a:ext>
            </a:extLst>
          </p:cNvPr>
          <p:cNvSpPr txBox="1"/>
          <p:nvPr/>
        </p:nvSpPr>
        <p:spPr>
          <a:xfrm>
            <a:off x="0" y="4966872"/>
            <a:ext cx="9428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magyarbusz.info</a:t>
            </a:r>
          </a:p>
        </p:txBody>
      </p:sp>
    </p:spTree>
    <p:extLst>
      <p:ext uri="{BB962C8B-B14F-4D97-AF65-F5344CB8AC3E}">
        <p14:creationId xmlns:p14="http://schemas.microsoft.com/office/powerpoint/2010/main" val="60960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506F4517-C18B-9896-5779-462F6E3B06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9337" y="302036"/>
            <a:ext cx="8355886" cy="287078"/>
          </a:xfrm>
        </p:spPr>
        <p:txBody>
          <a:bodyPr/>
          <a:lstStyle/>
          <a:p>
            <a:r>
              <a:rPr lang="hu-HU" sz="1800" b="1" dirty="0">
                <a:solidFill>
                  <a:srgbClr val="002060"/>
                </a:solidFill>
              </a:rPr>
              <a:t>HUMDA ZBP 2024/2: Volánbusz egyedi támogatás 25 ezer fő alatti településeken </a:t>
            </a:r>
          </a:p>
          <a:p>
            <a:endParaRPr lang="hu-HU" dirty="0"/>
          </a:p>
        </p:txBody>
      </p:sp>
      <p:sp>
        <p:nvSpPr>
          <p:cNvPr id="4" name="Kép helye 3">
            <a:extLst>
              <a:ext uri="{FF2B5EF4-FFF2-40B4-BE49-F238E27FC236}">
                <a16:creationId xmlns:a16="http://schemas.microsoft.com/office/drawing/2014/main" id="{DDB2DF2C-2C6D-698C-4D5C-A4932543FAA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776" y="1179762"/>
            <a:ext cx="2793943" cy="27828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 db szóló autóbusz és a szükséges töltőberendezések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4,5 </a:t>
            </a:r>
            <a:r>
              <a:rPr lang="hu-HU" sz="2400" dirty="0" err="1"/>
              <a:t>mrd</a:t>
            </a:r>
            <a:r>
              <a:rPr lang="hu-HU" sz="2400" dirty="0"/>
              <a:t> Ft támogatási keretösszeg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951D511C-B558-8AB0-1CAF-C153DE835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066C49-C745-7439-942B-C058B2230CDC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b="11668"/>
          <a:stretch>
            <a:fillRect/>
          </a:stretch>
        </p:blipFill>
        <p:spPr bwMode="auto">
          <a:xfrm>
            <a:off x="3268663" y="1179513"/>
            <a:ext cx="5575300" cy="27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DD2B4AC-C116-AD0B-51E6-6416FD0FD012}"/>
              </a:ext>
            </a:extLst>
          </p:cNvPr>
          <p:cNvSpPr txBox="1"/>
          <p:nvPr/>
        </p:nvSpPr>
        <p:spPr>
          <a:xfrm>
            <a:off x="0" y="4973696"/>
            <a:ext cx="9428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Fotó: magyarbusz.info</a:t>
            </a:r>
          </a:p>
        </p:txBody>
      </p:sp>
    </p:spTree>
    <p:extLst>
      <p:ext uri="{BB962C8B-B14F-4D97-AF65-F5344CB8AC3E}">
        <p14:creationId xmlns:p14="http://schemas.microsoft.com/office/powerpoint/2010/main" val="3316110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1279</TotalTime>
  <Words>1440</Words>
  <Application>Microsoft Office PowerPoint</Application>
  <PresentationFormat>Diavetítés a képernyőre (16:9 oldalarány)</PresentationFormat>
  <Paragraphs>282</Paragraphs>
  <Slides>23</Slides>
  <Notes>3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Source Sans Pro</vt:lpstr>
      <vt:lpstr>Source Sans Pro Black</vt:lpstr>
      <vt:lpstr>Tahoma</vt:lpstr>
      <vt:lpstr>Tahoma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Szántó Orsolya</cp:lastModifiedBy>
  <cp:revision>63</cp:revision>
  <dcterms:created xsi:type="dcterms:W3CDTF">2019-08-01T06:27:51Z</dcterms:created>
  <dcterms:modified xsi:type="dcterms:W3CDTF">2025-01-21T09:50:28Z</dcterms:modified>
</cp:coreProperties>
</file>