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9" r:id="rId2"/>
    <p:sldId id="354" r:id="rId3"/>
    <p:sldId id="356" r:id="rId4"/>
    <p:sldId id="370" r:id="rId5"/>
    <p:sldId id="368" r:id="rId6"/>
    <p:sldId id="360" r:id="rId7"/>
    <p:sldId id="357" r:id="rId8"/>
    <p:sldId id="358" r:id="rId9"/>
    <p:sldId id="355" r:id="rId10"/>
    <p:sldId id="361" r:id="rId11"/>
    <p:sldId id="366" r:id="rId12"/>
    <p:sldId id="369" r:id="rId13"/>
    <p:sldId id="362" r:id="rId14"/>
    <p:sldId id="364" r:id="rId15"/>
    <p:sldId id="367" r:id="rId16"/>
    <p:sldId id="363" r:id="rId17"/>
    <p:sldId id="365" r:id="rId18"/>
    <p:sldId id="350" r:id="rId19"/>
  </p:sldIdLst>
  <p:sldSz cx="9144000" cy="6858000" type="screen4x3"/>
  <p:notesSz cx="6858000" cy="9144000"/>
  <p:defaultTextStyle>
    <a:defPPr>
      <a:defRPr lang="hu-HU"/>
    </a:defPPr>
    <a:lvl1pPr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50021"/>
    <a:srgbClr val="00CC66"/>
    <a:srgbClr val="292929"/>
    <a:srgbClr val="006666"/>
    <a:srgbClr val="4D4D4D"/>
    <a:srgbClr val="DDDDDD"/>
    <a:srgbClr val="EAEAEA"/>
    <a:srgbClr val="01A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8" autoAdjust="0"/>
    <p:restoredTop sz="94649" autoAdjust="0"/>
  </p:normalViewPr>
  <p:slideViewPr>
    <p:cSldViewPr snapToObjects="1">
      <p:cViewPr varScale="1">
        <p:scale>
          <a:sx n="95" d="100"/>
          <a:sy n="95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-17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AA15F3B-FAEA-44F5-A65F-80305F3F319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80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 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392D6D7B-94B6-47F5-89AC-B65326C384D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550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FFE9452A-1199-4A81-B2E7-237D73161CA8}" type="slidenum">
              <a:rPr lang="hu-HU" smtClean="0"/>
              <a:pPr/>
              <a:t>1</a:t>
            </a:fld>
            <a:endParaRPr lang="hu-HU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16750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DE98FC20-A34C-4DDC-8E04-0C0C7712E906}" type="slidenum">
              <a:rPr lang="hu-HU" smtClean="0"/>
              <a:pPr/>
              <a:t>10</a:t>
            </a:fld>
            <a:endParaRPr lang="hu-HU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49060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DE98FC20-A34C-4DDC-8E04-0C0C7712E906}" type="slidenum">
              <a:rPr lang="hu-HU" smtClean="0"/>
              <a:pPr/>
              <a:t>11</a:t>
            </a:fld>
            <a:endParaRPr lang="hu-HU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14011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DE98FC20-A34C-4DDC-8E04-0C0C7712E906}" type="slidenum">
              <a:rPr lang="hu-HU" smtClean="0"/>
              <a:pPr/>
              <a:t>12</a:t>
            </a:fld>
            <a:endParaRPr lang="hu-HU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34452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DE98FC20-A34C-4DDC-8E04-0C0C7712E906}" type="slidenum">
              <a:rPr lang="hu-HU" smtClean="0"/>
              <a:pPr/>
              <a:t>13</a:t>
            </a:fld>
            <a:endParaRPr lang="hu-HU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62547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DE98FC20-A34C-4DDC-8E04-0C0C7712E906}" type="slidenum">
              <a:rPr lang="hu-HU" smtClean="0"/>
              <a:pPr/>
              <a:t>14</a:t>
            </a:fld>
            <a:endParaRPr lang="hu-HU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54474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DE98FC20-A34C-4DDC-8E04-0C0C7712E906}" type="slidenum">
              <a:rPr lang="hu-HU" smtClean="0"/>
              <a:pPr/>
              <a:t>15</a:t>
            </a:fld>
            <a:endParaRPr lang="hu-HU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70597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DE98FC20-A34C-4DDC-8E04-0C0C7712E906}" type="slidenum">
              <a:rPr lang="hu-HU" smtClean="0"/>
              <a:pPr/>
              <a:t>16</a:t>
            </a:fld>
            <a:endParaRPr lang="hu-HU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74514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DE98FC20-A34C-4DDC-8E04-0C0C7712E906}" type="slidenum">
              <a:rPr lang="hu-HU" smtClean="0"/>
              <a:pPr/>
              <a:t>17</a:t>
            </a:fld>
            <a:endParaRPr lang="hu-HU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1635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FFE9452A-1199-4A81-B2E7-237D73161CA8}" type="slidenum">
              <a:rPr lang="hu-HU" smtClean="0"/>
              <a:pPr/>
              <a:t>18</a:t>
            </a:fld>
            <a:endParaRPr lang="hu-HU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0574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DE98FC20-A34C-4DDC-8E04-0C0C7712E906}" type="slidenum">
              <a:rPr lang="hu-HU" smtClean="0"/>
              <a:pPr/>
              <a:t>2</a:t>
            </a:fld>
            <a:endParaRPr lang="hu-HU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0754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DE98FC20-A34C-4DDC-8E04-0C0C7712E906}" type="slidenum">
              <a:rPr lang="hu-HU" smtClean="0"/>
              <a:pPr/>
              <a:t>3</a:t>
            </a:fld>
            <a:endParaRPr lang="hu-HU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7152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BDE663D7-1B9C-491B-B44A-25EF51CAE7AF}" type="slidenum">
              <a:rPr lang="hu-HU" smtClean="0"/>
              <a:pPr/>
              <a:t>4</a:t>
            </a:fld>
            <a:endParaRPr lang="hu-HU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61719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DE98FC20-A34C-4DDC-8E04-0C0C7712E906}" type="slidenum">
              <a:rPr lang="hu-HU" smtClean="0"/>
              <a:pPr/>
              <a:t>5</a:t>
            </a:fld>
            <a:endParaRPr lang="hu-HU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88373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DE98FC20-A34C-4DDC-8E04-0C0C7712E906}" type="slidenum">
              <a:rPr lang="hu-HU" smtClean="0"/>
              <a:pPr/>
              <a:t>6</a:t>
            </a:fld>
            <a:endParaRPr lang="hu-HU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2930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DE98FC20-A34C-4DDC-8E04-0C0C7712E906}" type="slidenum">
              <a:rPr lang="hu-HU" smtClean="0"/>
              <a:pPr/>
              <a:t>7</a:t>
            </a:fld>
            <a:endParaRPr lang="hu-HU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7036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DE98FC20-A34C-4DDC-8E04-0C0C7712E906}" type="slidenum">
              <a:rPr lang="hu-HU" smtClean="0"/>
              <a:pPr/>
              <a:t>8</a:t>
            </a:fld>
            <a:endParaRPr lang="hu-HU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81002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DE98FC20-A34C-4DDC-8E04-0C0C7712E906}" type="slidenum">
              <a:rPr lang="hu-HU" smtClean="0"/>
              <a:pPr/>
              <a:t>9</a:t>
            </a:fld>
            <a:endParaRPr lang="hu-HU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601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9BE7E-CCFD-4F28-9330-997E78501DBB}" type="datetime1">
              <a:rPr lang="hu-HU" smtClean="0"/>
              <a:pPr>
                <a:defRPr/>
              </a:pPr>
              <a:t>2019. 10. 29.</a:t>
            </a:fld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786A7-9A81-4F66-8D7C-9906FCE597D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479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5708F-A1E6-49C3-99ED-0BAB93C56140}" type="datetime1">
              <a:rPr lang="hu-HU" smtClean="0"/>
              <a:pPr>
                <a:defRPr/>
              </a:pPr>
              <a:t>2019. 10. 29.</a:t>
            </a:fld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0E72D-C71F-4DE1-8410-C568A6B1BD0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374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F77D1-36BD-443A-AA96-E7A282BCEDDC}" type="datetime1">
              <a:rPr lang="hu-HU" smtClean="0"/>
              <a:pPr>
                <a:defRPr/>
              </a:pPr>
              <a:t>2019. 10. 29.</a:t>
            </a:fld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FCFA9-0E48-49A8-AE2C-8528F9BF78D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205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E934-720C-47F2-B6C1-1085BB9FCFE7}" type="datetime1">
              <a:rPr lang="hu-HU" smtClean="0"/>
              <a:pPr>
                <a:defRPr/>
              </a:pPr>
              <a:t>2019. 10. 29.</a:t>
            </a:fld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6BFB1-5B39-4AED-9D36-053800A2617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452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5823D-1319-404E-85E6-6AE7622A3155}" type="datetime1">
              <a:rPr lang="hu-HU" smtClean="0"/>
              <a:pPr>
                <a:defRPr/>
              </a:pPr>
              <a:t>2019. 10. 29.</a:t>
            </a:fld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FCD3B-52D2-4B1F-BC1F-FD9D89B3CEB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786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9FDE3-6083-4238-A004-2379F08532A1}" type="datetime1">
              <a:rPr lang="hu-HU" smtClean="0"/>
              <a:pPr>
                <a:defRPr/>
              </a:pPr>
              <a:t>2019. 10. 29.</a:t>
            </a:fld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046D1-4AC1-4C56-8917-EED7460F879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188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50F71-CD63-4F41-8BA5-00057EAF5847}" type="datetime1">
              <a:rPr lang="hu-HU" smtClean="0"/>
              <a:pPr>
                <a:defRPr/>
              </a:pPr>
              <a:t>2019. 10. 29.</a:t>
            </a:fld>
            <a:endParaRPr lang="hu-H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9A220-7F4C-4B7D-8872-02AD25AB1AD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108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4B89E-44A0-4AC4-9553-D7F1CC2B0C2D}" type="datetime1">
              <a:rPr lang="hu-HU" smtClean="0"/>
              <a:pPr>
                <a:defRPr/>
              </a:pPr>
              <a:t>2019. 10. 29.</a:t>
            </a:fld>
            <a:endParaRPr lang="hu-H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292E0-0D82-4878-9A35-57E6B170FE1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399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166A9-B32F-4A19-A5E3-92F404663D37}" type="datetime1">
              <a:rPr lang="hu-HU" smtClean="0"/>
              <a:pPr>
                <a:defRPr/>
              </a:pPr>
              <a:t>2019. 10. 29.</a:t>
            </a:fld>
            <a:endParaRPr lang="hu-H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97160-55C5-468D-98E0-621AA0CEE91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990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F6FD7-C609-4B7D-9F7C-F9A61E39989D}" type="datetime1">
              <a:rPr lang="hu-HU" smtClean="0"/>
              <a:pPr>
                <a:defRPr/>
              </a:pPr>
              <a:t>2019. 10. 29.</a:t>
            </a:fld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47EBC-2790-4610-BBF4-4661827065D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840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E8671-7F0C-45B0-B253-AC740A8D5517}" type="datetime1">
              <a:rPr lang="hu-HU" smtClean="0"/>
              <a:pPr>
                <a:defRPr/>
              </a:pPr>
              <a:t>2019. 10. 29.</a:t>
            </a:fld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7945F-9A67-4F86-96AE-39D54343DE1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639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FEEA364-32CB-4096-98AE-6C2E0FD3CA79}" type="datetime1">
              <a:rPr lang="hu-HU" smtClean="0"/>
              <a:pPr>
                <a:defRPr/>
              </a:pPr>
              <a:t>2019. 10. 29.</a:t>
            </a:fld>
            <a:endParaRPr lang="hu-H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BD58248-79C3-445B-B3CC-ED3FBB74ABC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4"/>
          <p:cNvSpPr>
            <a:spLocks noChangeArrowheads="1"/>
          </p:cNvSpPr>
          <p:nvPr/>
        </p:nvSpPr>
        <p:spPr bwMode="auto">
          <a:xfrm>
            <a:off x="0" y="6194425"/>
            <a:ext cx="9144000" cy="6635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 dirty="0"/>
          </a:p>
        </p:txBody>
      </p:sp>
      <p:sp>
        <p:nvSpPr>
          <p:cNvPr id="2054" name="Line 27"/>
          <p:cNvSpPr>
            <a:spLocks noChangeShapeType="1"/>
          </p:cNvSpPr>
          <p:nvPr/>
        </p:nvSpPr>
        <p:spPr bwMode="auto">
          <a:xfrm>
            <a:off x="0" y="9572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058" name="Line 31"/>
          <p:cNvSpPr>
            <a:spLocks noChangeShapeType="1"/>
          </p:cNvSpPr>
          <p:nvPr/>
        </p:nvSpPr>
        <p:spPr bwMode="auto">
          <a:xfrm>
            <a:off x="0" y="6763586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059" name="Line 32"/>
          <p:cNvSpPr>
            <a:spLocks noChangeShapeType="1"/>
          </p:cNvSpPr>
          <p:nvPr/>
        </p:nvSpPr>
        <p:spPr bwMode="auto">
          <a:xfrm>
            <a:off x="0" y="627062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2060" name="Picture 34" descr="KonTra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44624"/>
            <a:ext cx="2759263" cy="87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18"/>
          <p:cNvSpPr>
            <a:spLocks noChangeArrowheads="1"/>
          </p:cNvSpPr>
          <p:nvPr/>
        </p:nvSpPr>
        <p:spPr bwMode="auto">
          <a:xfrm>
            <a:off x="355600" y="1196975"/>
            <a:ext cx="83708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1" algn="l">
              <a:lnSpc>
                <a:spcPct val="120000"/>
              </a:lnSpc>
            </a:pPr>
            <a:endParaRPr lang="hu-HU" sz="2800" b="0" dirty="0">
              <a:solidFill>
                <a:schemeClr val="tx1"/>
              </a:solidFill>
            </a:endParaRPr>
          </a:p>
        </p:txBody>
      </p:sp>
      <p:sp>
        <p:nvSpPr>
          <p:cNvPr id="2062" name="Rectangle 36"/>
          <p:cNvSpPr>
            <a:spLocks noChangeArrowheads="1"/>
          </p:cNvSpPr>
          <p:nvPr/>
        </p:nvSpPr>
        <p:spPr bwMode="auto">
          <a:xfrm>
            <a:off x="558800" y="6381750"/>
            <a:ext cx="6438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100" i="1" dirty="0" smtClean="0"/>
              <a:t>ANKÉT, Siófok 2019.11.21</a:t>
            </a:r>
            <a:endParaRPr lang="en-US" sz="1100" i="1" dirty="0"/>
          </a:p>
        </p:txBody>
      </p:sp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/>
            <a:r>
              <a:rPr lang="hu-HU" sz="5400" b="1" dirty="0" err="1">
                <a:solidFill>
                  <a:schemeClr val="tx1"/>
                </a:solidFill>
                <a:cs typeface="Tahoma" pitchFamily="34" charset="0"/>
              </a:rPr>
              <a:t>Kon</a:t>
            </a:r>
            <a:r>
              <a:rPr lang="hu-HU" sz="5400" b="1" dirty="0">
                <a:solidFill>
                  <a:schemeClr val="tx1"/>
                </a:solidFill>
                <a:cs typeface="Tahoma" pitchFamily="34" charset="0"/>
              </a:rPr>
              <a:t> – Trade Kft.</a:t>
            </a:r>
            <a:r>
              <a:rPr lang="hu-HU" sz="5400" dirty="0">
                <a:solidFill>
                  <a:schemeClr val="tx1"/>
                </a:solidFill>
                <a:cs typeface="Tahoma" pitchFamily="34" charset="0"/>
              </a:rPr>
              <a:t/>
            </a:r>
            <a:br>
              <a:rPr lang="hu-HU" sz="5400" dirty="0">
                <a:solidFill>
                  <a:schemeClr val="tx1"/>
                </a:solidFill>
                <a:cs typeface="Tahoma" pitchFamily="34" charset="0"/>
              </a:rPr>
            </a:br>
            <a:endParaRPr lang="en-US" dirty="0"/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Tömörség vizsgálat </a:t>
            </a:r>
            <a:r>
              <a:rPr lang="hu-HU" dirty="0" smtClean="0"/>
              <a:t>tömegtermelésben, </a:t>
            </a:r>
            <a:r>
              <a:rPr lang="hu-HU" dirty="0"/>
              <a:t>ipari </a:t>
            </a:r>
            <a:r>
              <a:rPr lang="hu-HU" dirty="0" smtClean="0"/>
              <a:t>gyártásban</a:t>
            </a:r>
          </a:p>
          <a:p>
            <a:r>
              <a:rPr lang="hu-HU" dirty="0" smtClean="0"/>
              <a:t>Dr. Lovics Riku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7"/>
          <p:cNvSpPr>
            <a:spLocks noChangeShapeType="1"/>
          </p:cNvSpPr>
          <p:nvPr/>
        </p:nvSpPr>
        <p:spPr bwMode="auto">
          <a:xfrm>
            <a:off x="0" y="9572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4579" name="Rectangle 25"/>
          <p:cNvSpPr>
            <a:spLocks noChangeArrowheads="1"/>
          </p:cNvSpPr>
          <p:nvPr/>
        </p:nvSpPr>
        <p:spPr bwMode="auto">
          <a:xfrm>
            <a:off x="7402966" y="142457"/>
            <a:ext cx="1752600" cy="234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5878966" y="146050"/>
            <a:ext cx="1524000" cy="234950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2" name="Rectangle 29"/>
          <p:cNvSpPr>
            <a:spLocks noChangeArrowheads="1"/>
          </p:cNvSpPr>
          <p:nvPr/>
        </p:nvSpPr>
        <p:spPr bwMode="auto">
          <a:xfrm>
            <a:off x="1" y="142457"/>
            <a:ext cx="5878966" cy="2349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hu-HU" dirty="0">
              <a:latin typeface="Verdana" pitchFamily="34" charset="0"/>
            </a:endParaRPr>
          </a:p>
        </p:txBody>
      </p:sp>
      <p:pic>
        <p:nvPicPr>
          <p:cNvPr id="24584" name="Picture 34" descr="KonTra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999"/>
            <a:ext cx="1763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itle 1"/>
          <p:cNvSpPr>
            <a:spLocks noGrp="1"/>
          </p:cNvSpPr>
          <p:nvPr>
            <p:ph type="title"/>
          </p:nvPr>
        </p:nvSpPr>
        <p:spPr>
          <a:xfrm>
            <a:off x="2195513" y="381000"/>
            <a:ext cx="6948487" cy="541338"/>
          </a:xfrm>
        </p:spPr>
        <p:txBody>
          <a:bodyPr/>
          <a:lstStyle/>
          <a:p>
            <a:r>
              <a:rPr lang="hu-HU" dirty="0" smtClean="0"/>
              <a:t>Levegő mint jelzőgáz</a:t>
            </a:r>
            <a:endParaRPr lang="en-US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48465" y="6400800"/>
            <a:ext cx="411940" cy="340568"/>
          </a:xfrm>
          <a:solidFill>
            <a:srgbClr val="CC0000"/>
          </a:solidFill>
        </p:spPr>
        <p:txBody>
          <a:bodyPr/>
          <a:lstStyle/>
          <a:p>
            <a:pPr algn="ctr">
              <a:defRPr/>
            </a:pPr>
            <a:fld id="{E7B6BFB1-5B39-4AED-9D36-053800A2617D}" type="slidenum">
              <a:rPr lang="hu-HU" smtClean="0">
                <a:solidFill>
                  <a:schemeClr val="bg1"/>
                </a:solidFill>
              </a:rPr>
              <a:pPr algn="ctr">
                <a:defRPr/>
              </a:pPr>
              <a:t>10</a:t>
            </a:fld>
            <a:endParaRPr lang="hu-HU" dirty="0">
              <a:solidFill>
                <a:schemeClr val="bg1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42516" y="1544633"/>
            <a:ext cx="2273300" cy="1524327"/>
            <a:chOff x="2005" y="6313"/>
            <a:chExt cx="3580" cy="2400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2005" y="6313"/>
              <a:ext cx="3580" cy="2400"/>
              <a:chOff x="2285" y="6470"/>
              <a:chExt cx="3580" cy="2400"/>
            </a:xfrm>
          </p:grpSpPr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4945" y="7554"/>
                <a:ext cx="920" cy="921"/>
              </a:xfrm>
              <a:prstGeom prst="rect">
                <a:avLst/>
              </a:prstGeom>
              <a:solidFill>
                <a:srgbClr val="FDE9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  </a:t>
                </a:r>
                <a:r>
                  <a:rPr lang="hu-HU" sz="1600" dirty="0" smtClean="0">
                    <a:latin typeface="Calibri" pitchFamily="34" charset="0"/>
                  </a:rPr>
                  <a:t>MS</a:t>
                </a:r>
                <a:endParaRPr kumimoji="0" lang="hu-H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3832" y="6558"/>
                <a:ext cx="950" cy="38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VM</a:t>
                </a:r>
                <a:endParaRPr kumimoji="0" lang="hu-H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4527" y="8558"/>
                <a:ext cx="654" cy="31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VP</a:t>
                </a:r>
                <a:endParaRPr kumimoji="0" lang="hu-H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" name="AutoShape 12"/>
              <p:cNvSpPr>
                <a:spLocks noChangeArrowheads="1"/>
              </p:cNvSpPr>
              <p:nvPr/>
            </p:nvSpPr>
            <p:spPr bwMode="auto">
              <a:xfrm>
                <a:off x="2285" y="7068"/>
                <a:ext cx="1360" cy="1383"/>
              </a:xfrm>
              <a:prstGeom prst="roundRect">
                <a:avLst>
                  <a:gd name="adj" fmla="val 16667"/>
                </a:avLst>
              </a:prstGeom>
              <a:solidFill>
                <a:srgbClr val="F2DBDB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 sz="1600"/>
              </a:p>
            </p:txBody>
          </p:sp>
          <p:sp>
            <p:nvSpPr>
              <p:cNvPr id="19" name="AutoShape 13"/>
              <p:cNvSpPr>
                <a:spLocks noChangeArrowheads="1"/>
              </p:cNvSpPr>
              <p:nvPr/>
            </p:nvSpPr>
            <p:spPr bwMode="auto">
              <a:xfrm rot="5400000">
                <a:off x="2652" y="6677"/>
                <a:ext cx="357" cy="149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 sz="1600"/>
              </a:p>
            </p:txBody>
          </p:sp>
          <p:cxnSp>
            <p:nvCxnSpPr>
              <p:cNvPr id="20" name="AutoShape 14"/>
              <p:cNvCxnSpPr>
                <a:cxnSpLocks noChangeShapeType="1"/>
              </p:cNvCxnSpPr>
              <p:nvPr/>
            </p:nvCxnSpPr>
            <p:spPr bwMode="auto">
              <a:xfrm rot="5400000">
                <a:off x="2526" y="7198"/>
                <a:ext cx="349" cy="258"/>
              </a:xfrm>
              <a:prstGeom prst="curvedConnector3">
                <a:avLst>
                  <a:gd name="adj1" fmla="val 49856"/>
                </a:avLst>
              </a:prstGeom>
              <a:noFill/>
              <a:ln w="63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" name="AutoShape 15"/>
              <p:cNvCxnSpPr>
                <a:cxnSpLocks noChangeShapeType="1"/>
              </p:cNvCxnSpPr>
              <p:nvPr/>
            </p:nvCxnSpPr>
            <p:spPr bwMode="auto">
              <a:xfrm>
                <a:off x="2839" y="7170"/>
                <a:ext cx="279" cy="261"/>
              </a:xfrm>
              <a:prstGeom prst="curvedConnector3">
                <a:avLst>
                  <a:gd name="adj1" fmla="val 49819"/>
                </a:avLst>
              </a:prstGeom>
              <a:noFill/>
              <a:ln w="63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" name="AutoShape 16"/>
              <p:cNvCxnSpPr>
                <a:cxnSpLocks noChangeShapeType="1"/>
              </p:cNvCxnSpPr>
              <p:nvPr/>
            </p:nvCxnSpPr>
            <p:spPr bwMode="auto">
              <a:xfrm rot="16200000" flipH="1">
                <a:off x="2553" y="7469"/>
                <a:ext cx="639" cy="65"/>
              </a:xfrm>
              <a:prstGeom prst="curvedConnector3">
                <a:avLst>
                  <a:gd name="adj1" fmla="val 49921"/>
                </a:avLst>
              </a:prstGeom>
              <a:noFill/>
              <a:ln w="63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3581" y="7723"/>
                <a:ext cx="1440" cy="84"/>
              </a:xfrm>
              <a:prstGeom prst="rect">
                <a:avLst/>
              </a:prstGeom>
              <a:solidFill>
                <a:srgbClr val="F2DBD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 sz="1600"/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4267" y="7433"/>
                <a:ext cx="85" cy="652"/>
              </a:xfrm>
              <a:prstGeom prst="rect">
                <a:avLst/>
              </a:prstGeom>
              <a:solidFill>
                <a:srgbClr val="F2DBD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 sz="1600"/>
              </a:p>
            </p:txBody>
          </p:sp>
          <p:grpSp>
            <p:nvGrpSpPr>
              <p:cNvPr id="25" name="Group 19"/>
              <p:cNvGrpSpPr>
                <a:grpSpLocks/>
              </p:cNvGrpSpPr>
              <p:nvPr/>
            </p:nvGrpSpPr>
            <p:grpSpPr bwMode="auto">
              <a:xfrm>
                <a:off x="4076" y="7165"/>
                <a:ext cx="454" cy="454"/>
                <a:chOff x="6184" y="4844"/>
                <a:chExt cx="454" cy="454"/>
              </a:xfrm>
            </p:grpSpPr>
            <p:grpSp>
              <p:nvGrpSpPr>
                <p:cNvPr id="34" name="Group 20"/>
                <p:cNvGrpSpPr>
                  <a:grpSpLocks/>
                </p:cNvGrpSpPr>
                <p:nvPr/>
              </p:nvGrpSpPr>
              <p:grpSpPr bwMode="auto">
                <a:xfrm>
                  <a:off x="6184" y="4844"/>
                  <a:ext cx="454" cy="454"/>
                  <a:chOff x="6384" y="4844"/>
                  <a:chExt cx="454" cy="454"/>
                </a:xfrm>
              </p:grpSpPr>
              <p:sp>
                <p:nvSpPr>
                  <p:cNvPr id="36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6384" y="4844"/>
                    <a:ext cx="454" cy="454"/>
                  </a:xfrm>
                  <a:prstGeom prst="ellipse">
                    <a:avLst/>
                  </a:prstGeom>
                  <a:solidFill>
                    <a:srgbClr val="FBD4B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hu-H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hu-HU" sz="1600"/>
                  </a:p>
                </p:txBody>
              </p:sp>
              <p:sp>
                <p:nvSpPr>
                  <p:cNvPr id="37" name="Freeform 22"/>
                  <p:cNvSpPr>
                    <a:spLocks/>
                  </p:cNvSpPr>
                  <p:nvPr/>
                </p:nvSpPr>
                <p:spPr bwMode="auto">
                  <a:xfrm>
                    <a:off x="6485" y="4969"/>
                    <a:ext cx="255" cy="27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7" y="271"/>
                      </a:cxn>
                      <a:cxn ang="0">
                        <a:pos x="255" y="12"/>
                      </a:cxn>
                    </a:cxnLst>
                    <a:rect l="0" t="0" r="r" b="b"/>
                    <a:pathLst>
                      <a:path w="255" h="271">
                        <a:moveTo>
                          <a:pt x="0" y="0"/>
                        </a:moveTo>
                        <a:lnTo>
                          <a:pt x="127" y="271"/>
                        </a:lnTo>
                        <a:lnTo>
                          <a:pt x="255" y="12"/>
                        </a:lnTo>
                      </a:path>
                    </a:pathLst>
                  </a:custGeom>
                  <a:solidFill>
                    <a:srgbClr val="FBD4B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hu-H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hu-HU" sz="1600"/>
                  </a:p>
                </p:txBody>
              </p:sp>
            </p:grp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auto">
                <a:xfrm>
                  <a:off x="6296" y="5075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hu-H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hu-HU" sz="1600"/>
                </a:p>
              </p:txBody>
            </p:sp>
          </p:grp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231" y="7731"/>
                <a:ext cx="153" cy="68"/>
              </a:xfrm>
              <a:prstGeom prst="rect">
                <a:avLst/>
              </a:prstGeom>
              <a:solidFill>
                <a:srgbClr val="F2DB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 sz="1600"/>
              </a:p>
            </p:txBody>
          </p:sp>
          <p:grpSp>
            <p:nvGrpSpPr>
              <p:cNvPr id="27" name="Group 25"/>
              <p:cNvGrpSpPr>
                <a:grpSpLocks/>
              </p:cNvGrpSpPr>
              <p:nvPr/>
            </p:nvGrpSpPr>
            <p:grpSpPr bwMode="auto">
              <a:xfrm>
                <a:off x="3944" y="8062"/>
                <a:ext cx="720" cy="720"/>
                <a:chOff x="6076" y="6059"/>
                <a:chExt cx="720" cy="720"/>
              </a:xfrm>
            </p:grpSpPr>
            <p:sp>
              <p:nvSpPr>
                <p:cNvPr id="31" name="AutoShape 26"/>
                <p:cNvSpPr>
                  <a:spLocks noChangeAspect="1" noChangeArrowheads="1"/>
                </p:cNvSpPr>
                <p:nvPr/>
              </p:nvSpPr>
              <p:spPr bwMode="auto">
                <a:xfrm rot="21600000">
                  <a:off x="6076" y="6059"/>
                  <a:ext cx="720" cy="720"/>
                </a:xfrm>
                <a:prstGeom prst="flowChartConnector">
                  <a:avLst/>
                </a:prstGeom>
                <a:gradFill rotWithShape="1">
                  <a:gsLst>
                    <a:gs pos="0">
                      <a:srgbClr val="E36C0A">
                        <a:gamma/>
                        <a:tint val="16471"/>
                        <a:invGamma/>
                      </a:srgbClr>
                    </a:gs>
                    <a:gs pos="100000">
                      <a:srgbClr val="E36C0A"/>
                    </a:gs>
                  </a:gsLst>
                  <a:lin ang="5400000" scaled="1"/>
                </a:gra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hu-H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hu-HU" sz="1600"/>
                </a:p>
              </p:txBody>
            </p:sp>
            <p:sp>
              <p:nvSpPr>
                <p:cNvPr id="32" name="Freeform 27"/>
                <p:cNvSpPr>
                  <a:spLocks noChangeAspect="1"/>
                </p:cNvSpPr>
                <p:nvPr/>
              </p:nvSpPr>
              <p:spPr bwMode="auto">
                <a:xfrm rot="21600000">
                  <a:off x="6222" y="6130"/>
                  <a:ext cx="113" cy="6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3" y="630"/>
                    </a:cxn>
                  </a:cxnLst>
                  <a:rect l="0" t="0" r="r" b="b"/>
                  <a:pathLst>
                    <a:path w="113" h="630">
                      <a:moveTo>
                        <a:pt x="0" y="0"/>
                      </a:moveTo>
                      <a:lnTo>
                        <a:pt x="113" y="630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hu-H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hu-HU" sz="1600"/>
                </a:p>
              </p:txBody>
            </p:sp>
            <p:sp>
              <p:nvSpPr>
                <p:cNvPr id="33" name="Freeform 28"/>
                <p:cNvSpPr>
                  <a:spLocks noChangeAspect="1"/>
                </p:cNvSpPr>
                <p:nvPr/>
              </p:nvSpPr>
              <p:spPr bwMode="auto">
                <a:xfrm rot="21600000">
                  <a:off x="6516" y="6143"/>
                  <a:ext cx="144" cy="624"/>
                </a:xfrm>
                <a:custGeom>
                  <a:avLst/>
                  <a:gdLst/>
                  <a:ahLst/>
                  <a:cxnLst>
                    <a:cxn ang="0">
                      <a:pos x="0" y="624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624">
                      <a:moveTo>
                        <a:pt x="0" y="624"/>
                      </a:moveTo>
                      <a:lnTo>
                        <a:pt x="144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hu-H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hu-HU" sz="1600"/>
                </a:p>
              </p:txBody>
            </p:sp>
          </p:grpSp>
          <p:cxnSp>
            <p:nvCxnSpPr>
              <p:cNvPr id="28" name="AutoShape 29"/>
              <p:cNvCxnSpPr>
                <a:cxnSpLocks noChangeShapeType="1"/>
              </p:cNvCxnSpPr>
              <p:nvPr/>
            </p:nvCxnSpPr>
            <p:spPr bwMode="auto">
              <a:xfrm>
                <a:off x="4297" y="8147"/>
                <a:ext cx="0" cy="227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9" name="AutoShape 30"/>
              <p:cNvCxnSpPr>
                <a:cxnSpLocks noChangeShapeType="1"/>
              </p:cNvCxnSpPr>
              <p:nvPr/>
            </p:nvCxnSpPr>
            <p:spPr bwMode="auto">
              <a:xfrm rot="16200000">
                <a:off x="4995" y="7645"/>
                <a:ext cx="0" cy="227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" name="AutoShape 31"/>
              <p:cNvCxnSpPr>
                <a:cxnSpLocks noChangeShapeType="1"/>
              </p:cNvCxnSpPr>
              <p:nvPr/>
            </p:nvCxnSpPr>
            <p:spPr bwMode="auto">
              <a:xfrm flipV="1">
                <a:off x="2451" y="6470"/>
                <a:ext cx="754" cy="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</p:grp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2481" y="6830"/>
              <a:ext cx="2298" cy="832"/>
              <a:chOff x="2481" y="6830"/>
              <a:chExt cx="2298" cy="832"/>
            </a:xfrm>
          </p:grpSpPr>
          <p:sp>
            <p:nvSpPr>
              <p:cNvPr id="12" name="Rectangle 33"/>
              <p:cNvSpPr>
                <a:spLocks noChangeArrowheads="1"/>
              </p:cNvSpPr>
              <p:nvPr/>
            </p:nvSpPr>
            <p:spPr bwMode="auto">
              <a:xfrm>
                <a:off x="4681" y="7519"/>
                <a:ext cx="98" cy="143"/>
              </a:xfrm>
              <a:prstGeom prst="rect">
                <a:avLst/>
              </a:prstGeom>
              <a:solidFill>
                <a:srgbClr val="FDE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 sz="1600"/>
              </a:p>
            </p:txBody>
          </p:sp>
          <p:sp>
            <p:nvSpPr>
              <p:cNvPr id="13" name="Rectangle 34"/>
              <p:cNvSpPr>
                <a:spLocks noChangeArrowheads="1"/>
              </p:cNvSpPr>
              <p:nvPr/>
            </p:nvSpPr>
            <p:spPr bwMode="auto">
              <a:xfrm>
                <a:off x="3259" y="7511"/>
                <a:ext cx="98" cy="143"/>
              </a:xfrm>
              <a:prstGeom prst="rect">
                <a:avLst/>
              </a:prstGeom>
              <a:solidFill>
                <a:srgbClr val="F2DB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 sz="1600"/>
              </a:p>
            </p:txBody>
          </p:sp>
          <p:sp>
            <p:nvSpPr>
              <p:cNvPr id="14" name="AutoShape 35"/>
              <p:cNvSpPr>
                <a:spLocks noChangeArrowheads="1"/>
              </p:cNvSpPr>
              <p:nvPr/>
            </p:nvSpPr>
            <p:spPr bwMode="auto">
              <a:xfrm>
                <a:off x="2481" y="6830"/>
                <a:ext cx="143" cy="143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 sz="1600"/>
              </a:p>
            </p:txBody>
          </p:sp>
        </p:grpSp>
      </p:grpSp>
      <p:cxnSp>
        <p:nvCxnSpPr>
          <p:cNvPr id="38" name="AutoShape 36"/>
          <p:cNvCxnSpPr>
            <a:cxnSpLocks noChangeShapeType="1"/>
          </p:cNvCxnSpPr>
          <p:nvPr/>
        </p:nvCxnSpPr>
        <p:spPr bwMode="auto">
          <a:xfrm>
            <a:off x="2329842" y="2412781"/>
            <a:ext cx="113030" cy="0"/>
          </a:xfrm>
          <a:prstGeom prst="straightConnector1">
            <a:avLst/>
          </a:prstGeom>
          <a:noFill/>
          <a:ln w="63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9" name="Szövegdoboz 3"/>
          <p:cNvSpPr txBox="1"/>
          <p:nvPr/>
        </p:nvSpPr>
        <p:spPr>
          <a:xfrm>
            <a:off x="77366" y="1225907"/>
            <a:ext cx="1928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Indikátor gáz(?)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Szövegdoboz 4"/>
          <p:cNvSpPr txBox="1"/>
          <p:nvPr/>
        </p:nvSpPr>
        <p:spPr>
          <a:xfrm>
            <a:off x="3179341" y="1112183"/>
            <a:ext cx="58593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Különleges jelző gáz mint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Hélium helyett.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Maradék gáz tartalmat vizsgálunk, egy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szintetikus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atmoszférában Teszt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térfogat</a:t>
            </a:r>
            <a:r>
              <a:rPr lang="hu-HU" dirty="0"/>
              <a:t>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0.5÷3 l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Nyomása az előkészítet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gáznak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kPa (10 mbar)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Teljes gáz mennyiség: 5÷30 mbar∙l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Tömeg spektrométer érzékenysége: 1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jelzőgáz felfedezésének határ értéke: 5÷30∙10</a:t>
            </a:r>
            <a:r>
              <a:rPr lang="hu-H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mbar∙l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feltétezzük, hogy a gyűjtési idő100 s: mérési határ abban az esetben 0.5÷3∙10</a:t>
            </a:r>
            <a:r>
              <a:rPr lang="hu-H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mbar∙l/s  (0.003÷0.018 g/a R600A)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Szövegdoboz 9"/>
          <p:cNvSpPr txBox="1"/>
          <p:nvPr/>
        </p:nvSpPr>
        <p:spPr>
          <a:xfrm>
            <a:off x="323528" y="3873340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Kiértékelési lépések át gondolása: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Vákuumozás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„készíteni” maradék gáz keveréket a vákuumozott térfogatnak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Tömeg spektrométerben ki választani a mért levegő komponenseket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Minta gyűjtése a „lyukon” keresztül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Tömeg spektrométerben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méri a kiválasztott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levegő komponenseket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Kiértékelés tömör vagy nem tömör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Vákuumozás folytatása és töltés</a:t>
            </a:r>
          </a:p>
        </p:txBody>
      </p:sp>
      <p:sp>
        <p:nvSpPr>
          <p:cNvPr id="43" name="TextBox 2"/>
          <p:cNvSpPr txBox="1">
            <a:spLocks noChangeArrowheads="1"/>
          </p:cNvSpPr>
          <p:nvPr/>
        </p:nvSpPr>
        <p:spPr bwMode="auto">
          <a:xfrm>
            <a:off x="320859" y="6205374"/>
            <a:ext cx="8280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l"/>
            <a:r>
              <a:rPr lang="hu-HU" sz="2000" dirty="0" smtClean="0">
                <a:solidFill>
                  <a:srgbClr val="CC0000"/>
                </a:solidFill>
              </a:rPr>
              <a:t>Szabadalmaztatott, a </a:t>
            </a:r>
            <a:r>
              <a:rPr lang="hu-HU" sz="2000" dirty="0" err="1" smtClean="0">
                <a:solidFill>
                  <a:srgbClr val="CC0000"/>
                </a:solidFill>
              </a:rPr>
              <a:t>Kon-Trade</a:t>
            </a:r>
            <a:r>
              <a:rPr lang="hu-HU" sz="2000" dirty="0" smtClean="0">
                <a:solidFill>
                  <a:srgbClr val="CC0000"/>
                </a:solidFill>
              </a:rPr>
              <a:t> Kft. tulajdona! </a:t>
            </a:r>
            <a:endParaRPr lang="hu-HU" sz="2000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7"/>
          <p:cNvSpPr>
            <a:spLocks noChangeShapeType="1"/>
          </p:cNvSpPr>
          <p:nvPr/>
        </p:nvSpPr>
        <p:spPr bwMode="auto">
          <a:xfrm>
            <a:off x="0" y="9572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4579" name="Rectangle 25"/>
          <p:cNvSpPr>
            <a:spLocks noChangeArrowheads="1"/>
          </p:cNvSpPr>
          <p:nvPr/>
        </p:nvSpPr>
        <p:spPr bwMode="auto">
          <a:xfrm>
            <a:off x="7402966" y="142457"/>
            <a:ext cx="1752600" cy="234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5878966" y="146050"/>
            <a:ext cx="1524000" cy="234950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2" name="Rectangle 29"/>
          <p:cNvSpPr>
            <a:spLocks noChangeArrowheads="1"/>
          </p:cNvSpPr>
          <p:nvPr/>
        </p:nvSpPr>
        <p:spPr bwMode="auto">
          <a:xfrm>
            <a:off x="1" y="142457"/>
            <a:ext cx="5878966" cy="2349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hu-HU" dirty="0">
              <a:latin typeface="Verdana" pitchFamily="34" charset="0"/>
            </a:endParaRPr>
          </a:p>
        </p:txBody>
      </p:sp>
      <p:pic>
        <p:nvPicPr>
          <p:cNvPr id="24584" name="Picture 34" descr="KonTra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999"/>
            <a:ext cx="1763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itle 1"/>
          <p:cNvSpPr>
            <a:spLocks noGrp="1"/>
          </p:cNvSpPr>
          <p:nvPr>
            <p:ph type="title"/>
          </p:nvPr>
        </p:nvSpPr>
        <p:spPr>
          <a:xfrm>
            <a:off x="2195513" y="381000"/>
            <a:ext cx="6948487" cy="541338"/>
          </a:xfrm>
        </p:spPr>
        <p:txBody>
          <a:bodyPr/>
          <a:lstStyle/>
          <a:p>
            <a:r>
              <a:rPr lang="hu-HU" dirty="0" smtClean="0"/>
              <a:t>Levegő mint jelzőgáz</a:t>
            </a:r>
            <a:endParaRPr lang="en-US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48465" y="6400800"/>
            <a:ext cx="411940" cy="340568"/>
          </a:xfrm>
          <a:solidFill>
            <a:srgbClr val="CC0000"/>
          </a:solidFill>
        </p:spPr>
        <p:txBody>
          <a:bodyPr/>
          <a:lstStyle/>
          <a:p>
            <a:pPr algn="ctr">
              <a:defRPr/>
            </a:pPr>
            <a:fld id="{E7B6BFB1-5B39-4AED-9D36-053800A2617D}" type="slidenum">
              <a:rPr lang="hu-HU" smtClean="0">
                <a:solidFill>
                  <a:schemeClr val="bg1"/>
                </a:solidFill>
              </a:rPr>
              <a:pPr algn="ctr">
                <a:defRPr/>
              </a:pPr>
              <a:t>11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671" y="1681950"/>
            <a:ext cx="5712197" cy="4433801"/>
          </a:xfrm>
          <a:prstGeom prst="rect">
            <a:avLst/>
          </a:prstGeom>
        </p:spPr>
      </p:pic>
      <p:sp>
        <p:nvSpPr>
          <p:cNvPr id="10" name="Szövegdoboz 3"/>
          <p:cNvSpPr txBox="1"/>
          <p:nvPr/>
        </p:nvSpPr>
        <p:spPr>
          <a:xfrm>
            <a:off x="5580111" y="1174644"/>
            <a:ext cx="2801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Tesztelés Jászberényben a gyári körülmények között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5116520" y="2815193"/>
            <a:ext cx="3728411" cy="3429107"/>
            <a:chOff x="5116520" y="2815193"/>
            <a:chExt cx="3728411" cy="3429107"/>
          </a:xfrm>
        </p:grpSpPr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6520" y="2815193"/>
              <a:ext cx="3728411" cy="3429107"/>
            </a:xfrm>
            <a:prstGeom prst="rect">
              <a:avLst/>
            </a:prstGeom>
          </p:spPr>
        </p:pic>
        <p:sp>
          <p:nvSpPr>
            <p:cNvPr id="13" name="Szövegdoboz 4"/>
            <p:cNvSpPr txBox="1"/>
            <p:nvPr/>
          </p:nvSpPr>
          <p:spPr>
            <a:xfrm>
              <a:off x="7092280" y="4531626"/>
              <a:ext cx="5138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Minta puffer</a:t>
              </a:r>
              <a:endParaRPr lang="hu-H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7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7"/>
          <p:cNvSpPr>
            <a:spLocks noChangeShapeType="1"/>
          </p:cNvSpPr>
          <p:nvPr/>
        </p:nvSpPr>
        <p:spPr bwMode="auto">
          <a:xfrm>
            <a:off x="0" y="9572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4579" name="Rectangle 25"/>
          <p:cNvSpPr>
            <a:spLocks noChangeArrowheads="1"/>
          </p:cNvSpPr>
          <p:nvPr/>
        </p:nvSpPr>
        <p:spPr bwMode="auto">
          <a:xfrm>
            <a:off x="7402966" y="142457"/>
            <a:ext cx="1752600" cy="234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5878966" y="146050"/>
            <a:ext cx="1524000" cy="234950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2" name="Rectangle 29"/>
          <p:cNvSpPr>
            <a:spLocks noChangeArrowheads="1"/>
          </p:cNvSpPr>
          <p:nvPr/>
        </p:nvSpPr>
        <p:spPr bwMode="auto">
          <a:xfrm>
            <a:off x="1" y="142457"/>
            <a:ext cx="5878966" cy="2349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hu-HU" dirty="0">
              <a:latin typeface="Verdana" pitchFamily="34" charset="0"/>
            </a:endParaRPr>
          </a:p>
        </p:txBody>
      </p:sp>
      <p:pic>
        <p:nvPicPr>
          <p:cNvPr id="24584" name="Picture 34" descr="KonTra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999"/>
            <a:ext cx="1763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itle 1"/>
          <p:cNvSpPr>
            <a:spLocks noGrp="1"/>
          </p:cNvSpPr>
          <p:nvPr>
            <p:ph type="title"/>
          </p:nvPr>
        </p:nvSpPr>
        <p:spPr>
          <a:xfrm>
            <a:off x="2195513" y="381000"/>
            <a:ext cx="6948487" cy="541338"/>
          </a:xfrm>
        </p:spPr>
        <p:txBody>
          <a:bodyPr/>
          <a:lstStyle/>
          <a:p>
            <a:r>
              <a:rPr lang="hu-HU" dirty="0"/>
              <a:t>E</a:t>
            </a:r>
            <a:r>
              <a:rPr lang="hu-HU" dirty="0" smtClean="0"/>
              <a:t>redmények</a:t>
            </a:r>
            <a:endParaRPr lang="en-US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48465" y="6400800"/>
            <a:ext cx="411940" cy="340568"/>
          </a:xfrm>
          <a:solidFill>
            <a:srgbClr val="CC0000"/>
          </a:solidFill>
        </p:spPr>
        <p:txBody>
          <a:bodyPr/>
          <a:lstStyle/>
          <a:p>
            <a:pPr algn="ctr">
              <a:defRPr/>
            </a:pPr>
            <a:fld id="{E7B6BFB1-5B39-4AED-9D36-053800A2617D}" type="slidenum">
              <a:rPr lang="hu-HU" smtClean="0">
                <a:solidFill>
                  <a:schemeClr val="bg1"/>
                </a:solidFill>
              </a:rPr>
              <a:pPr algn="ctr">
                <a:defRPr/>
              </a:pPr>
              <a:t>12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4" y="1725604"/>
            <a:ext cx="9108504" cy="4533820"/>
          </a:xfrm>
          <a:prstGeom prst="rect">
            <a:avLst/>
          </a:prstGeom>
        </p:spPr>
      </p:pic>
      <p:sp>
        <p:nvSpPr>
          <p:cNvPr id="10" name="Szövegdoboz 8"/>
          <p:cNvSpPr txBox="1"/>
          <p:nvPr/>
        </p:nvSpPr>
        <p:spPr>
          <a:xfrm>
            <a:off x="338673" y="1060806"/>
            <a:ext cx="715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test 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9"/>
          <p:cNvSpPr txBox="1"/>
          <p:nvPr/>
        </p:nvSpPr>
        <p:spPr>
          <a:xfrm>
            <a:off x="5789508" y="2661708"/>
            <a:ext cx="143456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Fehér</a:t>
            </a:r>
            <a:r>
              <a:rPr lang="hu-H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Alapvonal</a:t>
            </a:r>
          </a:p>
          <a:p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Piros</a:t>
            </a:r>
            <a:r>
              <a:rPr lang="hu-H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Test1</a:t>
            </a:r>
          </a:p>
          <a:p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Zöld</a:t>
            </a:r>
            <a:r>
              <a:rPr lang="hu-H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Test2</a:t>
            </a:r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0"/>
          <p:cNvSpPr txBox="1"/>
          <p:nvPr/>
        </p:nvSpPr>
        <p:spPr>
          <a:xfrm>
            <a:off x="2838948" y="2654480"/>
            <a:ext cx="18884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Nitrogén Oxigén  Argon</a:t>
            </a:r>
          </a:p>
          <a:p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 flipH="1" flipV="1">
            <a:off x="2327534" y="2733717"/>
            <a:ext cx="504056" cy="7958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3449183" y="2975490"/>
            <a:ext cx="299841" cy="119419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4307174" y="2896493"/>
            <a:ext cx="1757783" cy="170943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7"/>
          <p:cNvSpPr>
            <a:spLocks noChangeShapeType="1"/>
          </p:cNvSpPr>
          <p:nvPr/>
        </p:nvSpPr>
        <p:spPr bwMode="auto">
          <a:xfrm>
            <a:off x="0" y="9572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4579" name="Rectangle 25"/>
          <p:cNvSpPr>
            <a:spLocks noChangeArrowheads="1"/>
          </p:cNvSpPr>
          <p:nvPr/>
        </p:nvSpPr>
        <p:spPr bwMode="auto">
          <a:xfrm>
            <a:off x="7402966" y="142457"/>
            <a:ext cx="1752600" cy="234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5878966" y="146050"/>
            <a:ext cx="1524000" cy="234950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2" name="Rectangle 29"/>
          <p:cNvSpPr>
            <a:spLocks noChangeArrowheads="1"/>
          </p:cNvSpPr>
          <p:nvPr/>
        </p:nvSpPr>
        <p:spPr bwMode="auto">
          <a:xfrm>
            <a:off x="1" y="142457"/>
            <a:ext cx="5878966" cy="2349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hu-HU" dirty="0">
              <a:latin typeface="Verdana" pitchFamily="34" charset="0"/>
            </a:endParaRPr>
          </a:p>
        </p:txBody>
      </p:sp>
      <p:pic>
        <p:nvPicPr>
          <p:cNvPr id="24584" name="Picture 34" descr="KonTra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999"/>
            <a:ext cx="1763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itle 1"/>
          <p:cNvSpPr>
            <a:spLocks noGrp="1"/>
          </p:cNvSpPr>
          <p:nvPr>
            <p:ph type="title"/>
          </p:nvPr>
        </p:nvSpPr>
        <p:spPr>
          <a:xfrm>
            <a:off x="2195513" y="381000"/>
            <a:ext cx="6948487" cy="541338"/>
          </a:xfrm>
        </p:spPr>
        <p:txBody>
          <a:bodyPr/>
          <a:lstStyle/>
          <a:p>
            <a:r>
              <a:rPr lang="hu-HU" dirty="0"/>
              <a:t>Levegő mint jelzőgáz</a:t>
            </a:r>
            <a:endParaRPr lang="en-US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48465" y="6400800"/>
            <a:ext cx="411940" cy="340568"/>
          </a:xfrm>
          <a:solidFill>
            <a:srgbClr val="CC0000"/>
          </a:solidFill>
        </p:spPr>
        <p:txBody>
          <a:bodyPr/>
          <a:lstStyle/>
          <a:p>
            <a:pPr algn="ctr">
              <a:defRPr/>
            </a:pPr>
            <a:fld id="{E7B6BFB1-5B39-4AED-9D36-053800A2617D}" type="slidenum">
              <a:rPr lang="hu-HU" smtClean="0">
                <a:solidFill>
                  <a:schemeClr val="bg1"/>
                </a:solidFill>
              </a:rPr>
              <a:pPr algn="ctr">
                <a:defRPr/>
              </a:pPr>
              <a:t>13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4" y="1725604"/>
            <a:ext cx="9108504" cy="453382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2838948" y="2654480"/>
            <a:ext cx="18884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Nitrogén Oxigén  Argon</a:t>
            </a:r>
          </a:p>
          <a:p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H="1" flipV="1">
            <a:off x="2327534" y="2733717"/>
            <a:ext cx="504056" cy="7958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3449183" y="2975490"/>
            <a:ext cx="299841" cy="119419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4307174" y="2896493"/>
            <a:ext cx="1757783" cy="170943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Csoportba foglalás 1"/>
          <p:cNvGrpSpPr/>
          <p:nvPr/>
        </p:nvGrpSpPr>
        <p:grpSpPr>
          <a:xfrm>
            <a:off x="-7065" y="1648893"/>
            <a:ext cx="9144000" cy="4751905"/>
            <a:chOff x="0" y="1823906"/>
            <a:chExt cx="9144000" cy="4533820"/>
          </a:xfrm>
        </p:grpSpPr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23906"/>
              <a:ext cx="9144000" cy="4533820"/>
            </a:xfrm>
            <a:prstGeom prst="rect">
              <a:avLst/>
            </a:prstGeom>
          </p:spPr>
        </p:pic>
        <p:sp>
          <p:nvSpPr>
            <p:cNvPr id="16" name="Szövegdoboz 9"/>
            <p:cNvSpPr txBox="1"/>
            <p:nvPr/>
          </p:nvSpPr>
          <p:spPr>
            <a:xfrm>
              <a:off x="6165385" y="1846885"/>
              <a:ext cx="2894602" cy="35394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Teszt darabokat a gyártó sorról kerültek le vákuumozás előtt</a:t>
              </a:r>
            </a:p>
            <a:p>
              <a:endPara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hu-H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Egyszerre több gáz figyelünk és a kiugró arányokra figyelünk.</a:t>
              </a:r>
            </a:p>
            <a:p>
              <a:endPara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hu-H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Fehér: </a:t>
              </a:r>
              <a:r>
                <a:rPr lang="hu-H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Argon</a:t>
              </a:r>
            </a:p>
            <a:p>
              <a:r>
                <a:rPr lang="hu-H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Piros: Atomi nitrogén(14 </a:t>
              </a:r>
              <a:r>
                <a:rPr lang="hu-HU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amu</a:t>
              </a:r>
              <a:r>
                <a:rPr lang="hu-H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endPara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hu-H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Három mérési pont kevert gáz, </a:t>
              </a:r>
              <a:r>
                <a:rPr lang="hu-H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mintadarab és tiszta Nitrogén</a:t>
              </a:r>
              <a:r>
                <a:rPr lang="hu-H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hu-H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7" name="Szövegdoboz 6"/>
          <p:cNvSpPr txBox="1"/>
          <p:nvPr/>
        </p:nvSpPr>
        <p:spPr>
          <a:xfrm>
            <a:off x="756208" y="5605966"/>
            <a:ext cx="67687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  1       2       3       4        5       6      7        8      9</a:t>
            </a:r>
            <a:endParaRPr lang="hu-HU" dirty="0"/>
          </a:p>
        </p:txBody>
      </p:sp>
      <p:cxnSp>
        <p:nvCxnSpPr>
          <p:cNvPr id="18" name="Egyenes összekötő 17"/>
          <p:cNvCxnSpPr/>
          <p:nvPr/>
        </p:nvCxnSpPr>
        <p:spPr>
          <a:xfrm>
            <a:off x="1279888" y="5295748"/>
            <a:ext cx="0" cy="67776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1750036" y="5306910"/>
            <a:ext cx="0" cy="67776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2215992" y="5277080"/>
            <a:ext cx="0" cy="67776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2686140" y="5288242"/>
            <a:ext cx="0" cy="67776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3224104" y="5295748"/>
            <a:ext cx="0" cy="67776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3694252" y="5306910"/>
            <a:ext cx="0" cy="67776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4160208" y="5277080"/>
            <a:ext cx="0" cy="67776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4630356" y="5288242"/>
            <a:ext cx="0" cy="67776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8"/>
          <p:cNvSpPr txBox="1"/>
          <p:nvPr/>
        </p:nvSpPr>
        <p:spPr>
          <a:xfrm>
            <a:off x="344576" y="1161278"/>
            <a:ext cx="718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Teszt berendezéssel végzet mérések eredményei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7"/>
          <p:cNvSpPr>
            <a:spLocks noChangeShapeType="1"/>
          </p:cNvSpPr>
          <p:nvPr/>
        </p:nvSpPr>
        <p:spPr bwMode="auto">
          <a:xfrm>
            <a:off x="0" y="9572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4579" name="Rectangle 25"/>
          <p:cNvSpPr>
            <a:spLocks noChangeArrowheads="1"/>
          </p:cNvSpPr>
          <p:nvPr/>
        </p:nvSpPr>
        <p:spPr bwMode="auto">
          <a:xfrm>
            <a:off x="7402966" y="142457"/>
            <a:ext cx="1752600" cy="234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5878966" y="146050"/>
            <a:ext cx="1524000" cy="234950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2" name="Rectangle 29"/>
          <p:cNvSpPr>
            <a:spLocks noChangeArrowheads="1"/>
          </p:cNvSpPr>
          <p:nvPr/>
        </p:nvSpPr>
        <p:spPr bwMode="auto">
          <a:xfrm>
            <a:off x="1" y="142457"/>
            <a:ext cx="5878966" cy="2349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hu-HU" dirty="0">
              <a:latin typeface="Verdana" pitchFamily="34" charset="0"/>
            </a:endParaRPr>
          </a:p>
        </p:txBody>
      </p:sp>
      <p:pic>
        <p:nvPicPr>
          <p:cNvPr id="24584" name="Picture 34" descr="KonTra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999"/>
            <a:ext cx="1763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itle 1"/>
          <p:cNvSpPr>
            <a:spLocks noGrp="1"/>
          </p:cNvSpPr>
          <p:nvPr>
            <p:ph type="title"/>
          </p:nvPr>
        </p:nvSpPr>
        <p:spPr>
          <a:xfrm>
            <a:off x="2195513" y="381000"/>
            <a:ext cx="6948487" cy="541338"/>
          </a:xfrm>
        </p:spPr>
        <p:txBody>
          <a:bodyPr/>
          <a:lstStyle/>
          <a:p>
            <a:r>
              <a:rPr lang="hu-HU" dirty="0" err="1"/>
              <a:t>Multisniffer</a:t>
            </a:r>
            <a:endParaRPr lang="en-US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48465" y="6400800"/>
            <a:ext cx="411940" cy="340568"/>
          </a:xfrm>
          <a:solidFill>
            <a:srgbClr val="CC0000"/>
          </a:solidFill>
        </p:spPr>
        <p:txBody>
          <a:bodyPr/>
          <a:lstStyle/>
          <a:p>
            <a:pPr algn="ctr">
              <a:defRPr/>
            </a:pPr>
            <a:fld id="{E7B6BFB1-5B39-4AED-9D36-053800A2617D}" type="slidenum">
              <a:rPr lang="hu-HU" smtClean="0">
                <a:solidFill>
                  <a:schemeClr val="bg1"/>
                </a:solidFill>
              </a:rPr>
              <a:pPr algn="ctr">
                <a:defRPr/>
              </a:pPr>
              <a:t>14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347864" y="1337978"/>
            <a:ext cx="3788226" cy="41792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5000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209144" y="5765393"/>
            <a:ext cx="188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Teszt térfogat</a:t>
            </a:r>
            <a:endParaRPr lang="hu-H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 flipH="1" flipV="1">
            <a:off x="4614989" y="5573468"/>
            <a:ext cx="143214" cy="23480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Csoportba foglalás 11"/>
          <p:cNvGrpSpPr/>
          <p:nvPr/>
        </p:nvGrpSpPr>
        <p:grpSpPr>
          <a:xfrm>
            <a:off x="5044257" y="1650687"/>
            <a:ext cx="2163841" cy="266145"/>
            <a:chOff x="5024650" y="2556022"/>
            <a:chExt cx="2163841" cy="266145"/>
          </a:xfrm>
        </p:grpSpPr>
        <p:sp>
          <p:nvSpPr>
            <p:cNvPr id="13" name="Téglalap 12"/>
            <p:cNvSpPr/>
            <p:nvPr/>
          </p:nvSpPr>
          <p:spPr>
            <a:xfrm>
              <a:off x="5460299" y="2621478"/>
              <a:ext cx="1728192" cy="1384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>
                <a:solidFill>
                  <a:schemeClr val="tx1"/>
                </a:solidFill>
              </a:endParaRPr>
            </a:p>
          </p:txBody>
        </p:sp>
        <p:grpSp>
          <p:nvGrpSpPr>
            <p:cNvPr id="14" name="Csoportba foglalás 13"/>
            <p:cNvGrpSpPr/>
            <p:nvPr/>
          </p:nvGrpSpPr>
          <p:grpSpPr>
            <a:xfrm>
              <a:off x="5024650" y="2556022"/>
              <a:ext cx="462776" cy="266145"/>
              <a:chOff x="1875512" y="5104086"/>
              <a:chExt cx="462776" cy="389664"/>
            </a:xfrm>
          </p:grpSpPr>
          <p:sp>
            <p:nvSpPr>
              <p:cNvPr id="15" name="Háromszög 14"/>
              <p:cNvSpPr/>
              <p:nvPr/>
            </p:nvSpPr>
            <p:spPr>
              <a:xfrm rot="5400000">
                <a:off x="1898504" y="5081094"/>
                <a:ext cx="389664" cy="435648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églalap 15"/>
              <p:cNvSpPr/>
              <p:nvPr/>
            </p:nvSpPr>
            <p:spPr>
              <a:xfrm>
                <a:off x="2120266" y="5158516"/>
                <a:ext cx="218022" cy="288032"/>
              </a:xfrm>
              <a:prstGeom prst="rect">
                <a:avLst/>
              </a:prstGeom>
              <a:pattFill prst="pct75">
                <a:fgClr>
                  <a:schemeClr val="accent6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16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Ellipszis 16"/>
          <p:cNvSpPr/>
          <p:nvPr/>
        </p:nvSpPr>
        <p:spPr>
          <a:xfrm>
            <a:off x="4022823" y="2149948"/>
            <a:ext cx="1296000" cy="1296000"/>
          </a:xfrm>
          <a:prstGeom prst="ellipse">
            <a:avLst/>
          </a:prstGeom>
          <a:pattFill prst="plaid">
            <a:fgClr>
              <a:schemeClr val="accent6">
                <a:lumMod val="20000"/>
                <a:lumOff val="80000"/>
              </a:schemeClr>
            </a:fgClr>
            <a:bgClr>
              <a:schemeClr val="accent5">
                <a:lumMod val="20000"/>
                <a:lumOff val="80000"/>
              </a:schemeClr>
            </a:bgClr>
          </a:patt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>
              <a:solidFill>
                <a:schemeClr val="tx1"/>
              </a:solidFill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4111754" y="2274135"/>
            <a:ext cx="936000" cy="936000"/>
          </a:xfrm>
          <a:prstGeom prst="ellipse">
            <a:avLst/>
          </a:prstGeom>
          <a:pattFill prst="lgConfetti">
            <a:fgClr>
              <a:schemeClr val="accent6">
                <a:lumMod val="60000"/>
                <a:lumOff val="40000"/>
              </a:schemeClr>
            </a:fgClr>
            <a:bgClr>
              <a:schemeClr val="accent5">
                <a:lumMod val="20000"/>
                <a:lumOff val="80000"/>
              </a:schemeClr>
            </a:bgClr>
          </a:patt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>
              <a:solidFill>
                <a:schemeClr val="tx1"/>
              </a:solidFill>
            </a:endParaRPr>
          </a:p>
        </p:txBody>
      </p:sp>
      <p:sp>
        <p:nvSpPr>
          <p:cNvPr id="19" name="Ellipszis 18"/>
          <p:cNvSpPr/>
          <p:nvPr/>
        </p:nvSpPr>
        <p:spPr>
          <a:xfrm>
            <a:off x="4174669" y="2369027"/>
            <a:ext cx="576064" cy="576000"/>
          </a:xfrm>
          <a:prstGeom prst="ellipse">
            <a:avLst/>
          </a:prstGeom>
          <a:pattFill prst="lgConfetti">
            <a:fgClr>
              <a:schemeClr val="accent6">
                <a:lumMod val="75000"/>
              </a:schemeClr>
            </a:fgClr>
            <a:bgClr>
              <a:schemeClr val="accent5">
                <a:lumMod val="20000"/>
                <a:lumOff val="80000"/>
              </a:schemeClr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>
              <a:solidFill>
                <a:schemeClr val="tx1"/>
              </a:solidFill>
            </a:endParaRP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4111754" y="2382135"/>
            <a:ext cx="404947" cy="360000"/>
            <a:chOff x="3723475" y="1660144"/>
            <a:chExt cx="404947" cy="360000"/>
          </a:xfrm>
        </p:grpSpPr>
        <p:sp>
          <p:nvSpPr>
            <p:cNvPr id="21" name="Ellipszis 20"/>
            <p:cNvSpPr/>
            <p:nvPr/>
          </p:nvSpPr>
          <p:spPr>
            <a:xfrm>
              <a:off x="3723475" y="166014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>
                <a:solidFill>
                  <a:schemeClr val="tx1"/>
                </a:solidFill>
              </a:endParaRPr>
            </a:p>
          </p:txBody>
        </p:sp>
        <p:sp>
          <p:nvSpPr>
            <p:cNvPr id="22" name="Ötágú csillag 21"/>
            <p:cNvSpPr/>
            <p:nvPr/>
          </p:nvSpPr>
          <p:spPr>
            <a:xfrm>
              <a:off x="4020422" y="1881036"/>
              <a:ext cx="108000" cy="1080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>
                <a:solidFill>
                  <a:schemeClr val="tx1"/>
                </a:solidFill>
              </a:endParaRPr>
            </a:p>
          </p:txBody>
        </p:sp>
      </p:grpSp>
      <p:sp>
        <p:nvSpPr>
          <p:cNvPr id="23" name="Ellipszis 22"/>
          <p:cNvSpPr/>
          <p:nvPr/>
        </p:nvSpPr>
        <p:spPr>
          <a:xfrm>
            <a:off x="3922733" y="2019993"/>
            <a:ext cx="1656000" cy="1656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>
              <a:solidFill>
                <a:schemeClr val="tx1"/>
              </a:solidFill>
            </a:endParaRPr>
          </a:p>
        </p:txBody>
      </p:sp>
      <p:sp>
        <p:nvSpPr>
          <p:cNvPr id="24" name="Szaggatott nyíl jobbra 23"/>
          <p:cNvSpPr/>
          <p:nvPr/>
        </p:nvSpPr>
        <p:spPr>
          <a:xfrm>
            <a:off x="4860032" y="2502143"/>
            <a:ext cx="909289" cy="631858"/>
          </a:xfrm>
          <a:prstGeom prst="stripedRightArrow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>
              <a:solidFill>
                <a:schemeClr val="tx1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6099585" y="2747872"/>
            <a:ext cx="1099420" cy="140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>
              <a:solidFill>
                <a:schemeClr val="tx1"/>
              </a:solidFill>
            </a:endParaRPr>
          </a:p>
        </p:txBody>
      </p:sp>
      <p:grpSp>
        <p:nvGrpSpPr>
          <p:cNvPr id="26" name="Csoportba foglalás 25"/>
          <p:cNvGrpSpPr/>
          <p:nvPr/>
        </p:nvGrpSpPr>
        <p:grpSpPr>
          <a:xfrm>
            <a:off x="5751379" y="2686775"/>
            <a:ext cx="462776" cy="266145"/>
            <a:chOff x="1875512" y="5104086"/>
            <a:chExt cx="462776" cy="389664"/>
          </a:xfrm>
        </p:grpSpPr>
        <p:sp>
          <p:nvSpPr>
            <p:cNvPr id="27" name="Háromszög 26"/>
            <p:cNvSpPr/>
            <p:nvPr/>
          </p:nvSpPr>
          <p:spPr>
            <a:xfrm rot="5400000">
              <a:off x="1898504" y="5081094"/>
              <a:ext cx="389664" cy="435648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>
                <a:solidFill>
                  <a:schemeClr val="tx1"/>
                </a:solidFill>
              </a:endParaRPr>
            </a:p>
          </p:txBody>
        </p:sp>
        <p:sp>
          <p:nvSpPr>
            <p:cNvPr id="28" name="Téglalap 27"/>
            <p:cNvSpPr/>
            <p:nvPr/>
          </p:nvSpPr>
          <p:spPr>
            <a:xfrm>
              <a:off x="2120266" y="5158516"/>
              <a:ext cx="218022" cy="288032"/>
            </a:xfrm>
            <a:prstGeom prst="rect">
              <a:avLst/>
            </a:prstGeom>
            <a:pattFill prst="pct75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>
                <a:solidFill>
                  <a:schemeClr val="tx1"/>
                </a:solidFill>
              </a:endParaRPr>
            </a:p>
          </p:txBody>
        </p:sp>
      </p:grpSp>
      <p:sp>
        <p:nvSpPr>
          <p:cNvPr id="29" name="Téglalap 28"/>
          <p:cNvSpPr/>
          <p:nvPr/>
        </p:nvSpPr>
        <p:spPr>
          <a:xfrm>
            <a:off x="5772101" y="3915366"/>
            <a:ext cx="1440000" cy="13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>
              <a:solidFill>
                <a:schemeClr val="tx1"/>
              </a:solidFill>
            </a:endParaRPr>
          </a:p>
        </p:txBody>
      </p:sp>
      <p:grpSp>
        <p:nvGrpSpPr>
          <p:cNvPr id="30" name="Csoportba foglalás 29"/>
          <p:cNvGrpSpPr/>
          <p:nvPr/>
        </p:nvGrpSpPr>
        <p:grpSpPr>
          <a:xfrm>
            <a:off x="5421756" y="3850607"/>
            <a:ext cx="462776" cy="266145"/>
            <a:chOff x="1875512" y="5104086"/>
            <a:chExt cx="462776" cy="389664"/>
          </a:xfrm>
        </p:grpSpPr>
        <p:sp>
          <p:nvSpPr>
            <p:cNvPr id="31" name="Háromszög 30"/>
            <p:cNvSpPr/>
            <p:nvPr/>
          </p:nvSpPr>
          <p:spPr>
            <a:xfrm rot="5400000">
              <a:off x="1898504" y="5081094"/>
              <a:ext cx="389664" cy="435648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>
                <a:solidFill>
                  <a:schemeClr val="tx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>
            <a:xfrm>
              <a:off x="2120266" y="5158516"/>
              <a:ext cx="218022" cy="288032"/>
            </a:xfrm>
            <a:prstGeom prst="rect">
              <a:avLst/>
            </a:prstGeom>
            <a:pattFill prst="pct75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>
                <a:solidFill>
                  <a:schemeClr val="tx1"/>
                </a:solidFill>
              </a:endParaRPr>
            </a:p>
          </p:txBody>
        </p:sp>
      </p:grpSp>
      <p:sp>
        <p:nvSpPr>
          <p:cNvPr id="33" name="Téglalap 32"/>
          <p:cNvSpPr/>
          <p:nvPr/>
        </p:nvSpPr>
        <p:spPr>
          <a:xfrm>
            <a:off x="5118671" y="4800014"/>
            <a:ext cx="2088000" cy="13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>
              <a:solidFill>
                <a:schemeClr val="tx1"/>
              </a:solidFill>
            </a:endParaRPr>
          </a:p>
        </p:txBody>
      </p:sp>
      <p:grpSp>
        <p:nvGrpSpPr>
          <p:cNvPr id="34" name="Csoportba foglalás 33"/>
          <p:cNvGrpSpPr/>
          <p:nvPr/>
        </p:nvGrpSpPr>
        <p:grpSpPr>
          <a:xfrm>
            <a:off x="4683022" y="4734558"/>
            <a:ext cx="462776" cy="266145"/>
            <a:chOff x="1875512" y="5104086"/>
            <a:chExt cx="462776" cy="389664"/>
          </a:xfrm>
        </p:grpSpPr>
        <p:sp>
          <p:nvSpPr>
            <p:cNvPr id="35" name="Háromszög 34"/>
            <p:cNvSpPr/>
            <p:nvPr/>
          </p:nvSpPr>
          <p:spPr>
            <a:xfrm rot="5400000">
              <a:off x="1898504" y="5081094"/>
              <a:ext cx="389664" cy="435648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>
                <a:solidFill>
                  <a:schemeClr val="tx1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2120266" y="5158516"/>
              <a:ext cx="218022" cy="288032"/>
            </a:xfrm>
            <a:prstGeom prst="rect">
              <a:avLst/>
            </a:prstGeom>
            <a:pattFill prst="pct75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>
                <a:solidFill>
                  <a:schemeClr val="tx1"/>
                </a:solidFill>
              </a:endParaRPr>
            </a:p>
          </p:txBody>
        </p:sp>
      </p:grpSp>
      <p:sp>
        <p:nvSpPr>
          <p:cNvPr id="37" name="Szaggatott nyíl jobbra 36"/>
          <p:cNvSpPr/>
          <p:nvPr/>
        </p:nvSpPr>
        <p:spPr>
          <a:xfrm>
            <a:off x="4107841" y="1469455"/>
            <a:ext cx="909289" cy="631858"/>
          </a:xfrm>
          <a:prstGeom prst="stripedRightArrow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>
              <a:solidFill>
                <a:schemeClr val="tx1"/>
              </a:solidFill>
            </a:endParaRPr>
          </a:p>
        </p:txBody>
      </p:sp>
      <p:sp>
        <p:nvSpPr>
          <p:cNvPr id="38" name="Szaggatott nyíl jobbra 37"/>
          <p:cNvSpPr/>
          <p:nvPr/>
        </p:nvSpPr>
        <p:spPr>
          <a:xfrm>
            <a:off x="3779912" y="4525334"/>
            <a:ext cx="909289" cy="631858"/>
          </a:xfrm>
          <a:prstGeom prst="stripedRightArrow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>
              <a:solidFill>
                <a:schemeClr val="tx1"/>
              </a:solidFill>
            </a:endParaRPr>
          </a:p>
        </p:txBody>
      </p:sp>
      <p:sp>
        <p:nvSpPr>
          <p:cNvPr id="39" name="Szaggatott nyíl jobbra 38"/>
          <p:cNvSpPr/>
          <p:nvPr/>
        </p:nvSpPr>
        <p:spPr>
          <a:xfrm>
            <a:off x="4465499" y="3650385"/>
            <a:ext cx="909289" cy="631858"/>
          </a:xfrm>
          <a:prstGeom prst="stripedRightArrow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>
              <a:solidFill>
                <a:schemeClr val="tx1"/>
              </a:solidFill>
            </a:endParaRPr>
          </a:p>
        </p:txBody>
      </p:sp>
      <p:cxnSp>
        <p:nvCxnSpPr>
          <p:cNvPr id="40" name="Egyenes összekötő nyíllal 39"/>
          <p:cNvCxnSpPr/>
          <p:nvPr/>
        </p:nvCxnSpPr>
        <p:spPr>
          <a:xfrm flipH="1">
            <a:off x="7391992" y="3669718"/>
            <a:ext cx="476134" cy="29659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 flipH="1" flipV="1">
            <a:off x="7273336" y="2797948"/>
            <a:ext cx="536105" cy="35753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H="1">
            <a:off x="7391992" y="3695857"/>
            <a:ext cx="809055" cy="114540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 flipH="1" flipV="1">
            <a:off x="7273336" y="1825370"/>
            <a:ext cx="765764" cy="139659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>
            <a:off x="3609273" y="2060848"/>
            <a:ext cx="809760" cy="58810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>
            <a:stCxn id="53" idx="3"/>
          </p:cNvCxnSpPr>
          <p:nvPr/>
        </p:nvCxnSpPr>
        <p:spPr>
          <a:xfrm flipV="1">
            <a:off x="4572000" y="3059319"/>
            <a:ext cx="84438" cy="249844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/>
          <p:nvPr/>
        </p:nvCxnSpPr>
        <p:spPr>
          <a:xfrm flipV="1">
            <a:off x="4402584" y="3936814"/>
            <a:ext cx="401372" cy="2370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zövegdoboz 46"/>
          <p:cNvSpPr txBox="1"/>
          <p:nvPr/>
        </p:nvSpPr>
        <p:spPr>
          <a:xfrm>
            <a:off x="107504" y="1246623"/>
            <a:ext cx="3079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Szimatolás sebessége 3−4 </a:t>
            </a:r>
            <a:r>
              <a:rPr lang="hu-H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sccm</a:t>
            </a:r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/s, i.e. 10 </a:t>
            </a:r>
            <a:r>
              <a:rPr lang="hu-H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sccm</a:t>
            </a:r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3 s a mintavételi idő alatt. </a:t>
            </a:r>
            <a:r>
              <a:rPr 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szimatolós szondán keresztül gyűjtőt mint mennyisége 60 </a:t>
            </a:r>
            <a:r>
              <a:rPr lang="hu-H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sccm</a:t>
            </a:r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Megbízható!!! 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49245" y="3499950"/>
            <a:ext cx="3079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Megoldás: ki kell szorítani 300 −400 </a:t>
            </a:r>
            <a:r>
              <a:rPr lang="hu-H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sccm</a:t>
            </a:r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térfogatnyi </a:t>
            </a:r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gázt a minta térfogatból.</a:t>
            </a:r>
          </a:p>
          <a:p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mintavételi helyek külön álló tartályokkal rendelkeznek, hogy elkerüljük a gáz keveredést.</a:t>
            </a:r>
            <a:endParaRPr lang="hu-H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gáz mint vételi </a:t>
            </a:r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tartályokra mérünk rá az ECOTEC berendezéssel. </a:t>
            </a:r>
            <a:endParaRPr lang="hu-H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Ellipszis 48"/>
          <p:cNvSpPr/>
          <p:nvPr/>
        </p:nvSpPr>
        <p:spPr>
          <a:xfrm>
            <a:off x="3869426" y="1469455"/>
            <a:ext cx="1673015" cy="3831753"/>
          </a:xfrm>
          <a:prstGeom prst="ellipse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>
              <a:solidFill>
                <a:schemeClr val="tx1"/>
              </a:solidFill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2335189" y="5755408"/>
            <a:ext cx="188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Kiszorított térfogat</a:t>
            </a:r>
            <a:endParaRPr lang="hu-H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Egyenes összekötő nyíllal 50"/>
          <p:cNvCxnSpPr/>
          <p:nvPr/>
        </p:nvCxnSpPr>
        <p:spPr>
          <a:xfrm flipV="1">
            <a:off x="3609273" y="4964581"/>
            <a:ext cx="577388" cy="78063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zövegdoboz 38"/>
          <p:cNvSpPr txBox="1"/>
          <p:nvPr/>
        </p:nvSpPr>
        <p:spPr>
          <a:xfrm>
            <a:off x="3157904" y="1739360"/>
            <a:ext cx="1497654" cy="29337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Szivárgás</a:t>
            </a:r>
            <a:endParaRPr lang="hu-H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Szövegdoboz 38"/>
          <p:cNvSpPr txBox="1"/>
          <p:nvPr/>
        </p:nvSpPr>
        <p:spPr>
          <a:xfrm>
            <a:off x="2915816" y="3162478"/>
            <a:ext cx="1656184" cy="29337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Diffúziós terület</a:t>
            </a:r>
            <a:endParaRPr lang="hu-H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Szövegdoboz 38"/>
          <p:cNvSpPr txBox="1"/>
          <p:nvPr/>
        </p:nvSpPr>
        <p:spPr>
          <a:xfrm>
            <a:off x="3157904" y="4181411"/>
            <a:ext cx="2593475" cy="29337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Mintavétel </a:t>
            </a:r>
            <a:r>
              <a:rPr lang="hu-H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effektiv</a:t>
            </a:r>
            <a:r>
              <a:rPr 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területe</a:t>
            </a:r>
            <a:endParaRPr lang="hu-H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Szövegdoboz 55"/>
          <p:cNvSpPr txBox="1"/>
          <p:nvPr/>
        </p:nvSpPr>
        <p:spPr>
          <a:xfrm>
            <a:off x="7258094" y="3274247"/>
            <a:ext cx="188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Mintavételi pontok</a:t>
            </a:r>
            <a:endParaRPr lang="hu-H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7"/>
          <p:cNvSpPr>
            <a:spLocks noChangeShapeType="1"/>
          </p:cNvSpPr>
          <p:nvPr/>
        </p:nvSpPr>
        <p:spPr bwMode="auto">
          <a:xfrm>
            <a:off x="0" y="9572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4579" name="Rectangle 25"/>
          <p:cNvSpPr>
            <a:spLocks noChangeArrowheads="1"/>
          </p:cNvSpPr>
          <p:nvPr/>
        </p:nvSpPr>
        <p:spPr bwMode="auto">
          <a:xfrm>
            <a:off x="7402966" y="142457"/>
            <a:ext cx="1752600" cy="234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5878966" y="146050"/>
            <a:ext cx="1524000" cy="234950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2" name="Rectangle 29"/>
          <p:cNvSpPr>
            <a:spLocks noChangeArrowheads="1"/>
          </p:cNvSpPr>
          <p:nvPr/>
        </p:nvSpPr>
        <p:spPr bwMode="auto">
          <a:xfrm>
            <a:off x="1" y="142457"/>
            <a:ext cx="5878966" cy="2349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hu-HU" dirty="0">
              <a:latin typeface="Verdana" pitchFamily="34" charset="0"/>
            </a:endParaRPr>
          </a:p>
        </p:txBody>
      </p:sp>
      <p:pic>
        <p:nvPicPr>
          <p:cNvPr id="24584" name="Picture 34" descr="KonTra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999"/>
            <a:ext cx="1763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itle 1"/>
          <p:cNvSpPr>
            <a:spLocks noGrp="1"/>
          </p:cNvSpPr>
          <p:nvPr>
            <p:ph type="title"/>
          </p:nvPr>
        </p:nvSpPr>
        <p:spPr>
          <a:xfrm>
            <a:off x="2195513" y="381000"/>
            <a:ext cx="6948487" cy="541338"/>
          </a:xfrm>
        </p:spPr>
        <p:txBody>
          <a:bodyPr/>
          <a:lstStyle/>
          <a:p>
            <a:r>
              <a:rPr lang="hu-HU" dirty="0" err="1" smtClean="0"/>
              <a:t>Multisniffer</a:t>
            </a:r>
            <a:endParaRPr lang="en-US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48465" y="6400800"/>
            <a:ext cx="411940" cy="340568"/>
          </a:xfrm>
          <a:solidFill>
            <a:srgbClr val="CC0000"/>
          </a:solidFill>
        </p:spPr>
        <p:txBody>
          <a:bodyPr/>
          <a:lstStyle/>
          <a:p>
            <a:pPr algn="ctr">
              <a:defRPr/>
            </a:pPr>
            <a:fld id="{E7B6BFB1-5B39-4AED-9D36-053800A2617D}" type="slidenum">
              <a:rPr lang="hu-HU" smtClean="0">
                <a:solidFill>
                  <a:schemeClr val="bg1"/>
                </a:solidFill>
              </a:rPr>
              <a:pPr algn="ctr">
                <a:defRPr/>
              </a:pPr>
              <a:t>15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1383" y="2283153"/>
            <a:ext cx="5486400" cy="314199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0816" y="2335520"/>
            <a:ext cx="5486400" cy="3037264"/>
          </a:xfrm>
          <a:prstGeom prst="rect">
            <a:avLst/>
          </a:prstGeom>
        </p:spPr>
      </p:pic>
      <p:sp>
        <p:nvSpPr>
          <p:cNvPr id="11" name="Szövegdoboz 12"/>
          <p:cNvSpPr txBox="1"/>
          <p:nvPr/>
        </p:nvSpPr>
        <p:spPr>
          <a:xfrm>
            <a:off x="6217863" y="1221158"/>
            <a:ext cx="2925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Teszt eszközök egy már saját eszköz tovább fejlesztése.</a:t>
            </a:r>
          </a:p>
          <a:p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plexi dobozban lett elhelyezve a referencia szivárgás.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64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7"/>
          <p:cNvSpPr>
            <a:spLocks noChangeShapeType="1"/>
          </p:cNvSpPr>
          <p:nvPr/>
        </p:nvSpPr>
        <p:spPr bwMode="auto">
          <a:xfrm>
            <a:off x="0" y="9572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4579" name="Rectangle 25"/>
          <p:cNvSpPr>
            <a:spLocks noChangeArrowheads="1"/>
          </p:cNvSpPr>
          <p:nvPr/>
        </p:nvSpPr>
        <p:spPr bwMode="auto">
          <a:xfrm>
            <a:off x="7402966" y="142457"/>
            <a:ext cx="1752600" cy="234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5878966" y="146050"/>
            <a:ext cx="1524000" cy="234950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2" name="Rectangle 29"/>
          <p:cNvSpPr>
            <a:spLocks noChangeArrowheads="1"/>
          </p:cNvSpPr>
          <p:nvPr/>
        </p:nvSpPr>
        <p:spPr bwMode="auto">
          <a:xfrm>
            <a:off x="1" y="142457"/>
            <a:ext cx="5878966" cy="2349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hu-HU" dirty="0">
              <a:latin typeface="Verdana" pitchFamily="34" charset="0"/>
            </a:endParaRPr>
          </a:p>
        </p:txBody>
      </p:sp>
      <p:pic>
        <p:nvPicPr>
          <p:cNvPr id="24584" name="Picture 34" descr="KonTra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999"/>
            <a:ext cx="1763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itle 1"/>
          <p:cNvSpPr>
            <a:spLocks noGrp="1"/>
          </p:cNvSpPr>
          <p:nvPr>
            <p:ph type="title"/>
          </p:nvPr>
        </p:nvSpPr>
        <p:spPr>
          <a:xfrm>
            <a:off x="2195513" y="381000"/>
            <a:ext cx="6948487" cy="541338"/>
          </a:xfrm>
        </p:spPr>
        <p:txBody>
          <a:bodyPr/>
          <a:lstStyle/>
          <a:p>
            <a:r>
              <a:rPr lang="hu-HU" dirty="0" err="1" smtClean="0"/>
              <a:t>Multisniffer</a:t>
            </a:r>
            <a:endParaRPr lang="en-US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48465" y="6400800"/>
            <a:ext cx="411940" cy="340568"/>
          </a:xfrm>
          <a:solidFill>
            <a:srgbClr val="CC0000"/>
          </a:solidFill>
        </p:spPr>
        <p:txBody>
          <a:bodyPr/>
          <a:lstStyle/>
          <a:p>
            <a:pPr algn="ctr">
              <a:defRPr/>
            </a:pPr>
            <a:fld id="{E7B6BFB1-5B39-4AED-9D36-053800A2617D}" type="slidenum">
              <a:rPr lang="hu-HU" smtClean="0">
                <a:solidFill>
                  <a:schemeClr val="bg1"/>
                </a:solidFill>
              </a:rPr>
              <a:pPr algn="ctr">
                <a:defRPr/>
              </a:pPr>
              <a:t>16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753692" cy="4340296"/>
          </a:xfrm>
          <a:prstGeom prst="rect">
            <a:avLst/>
          </a:prstGeom>
        </p:spPr>
      </p:pic>
      <p:sp>
        <p:nvSpPr>
          <p:cNvPr id="10" name="Szövegdoboz 3"/>
          <p:cNvSpPr txBox="1"/>
          <p:nvPr/>
        </p:nvSpPr>
        <p:spPr>
          <a:xfrm>
            <a:off x="1314012" y="2817972"/>
            <a:ext cx="21473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Teszt szivárgás: 2.4 g/a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451489" y="5181025"/>
            <a:ext cx="13193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Öblítés: 4 s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788087" y="2795782"/>
            <a:ext cx="21989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Gyűjtési idő, s</a:t>
            </a:r>
          </a:p>
          <a:p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2    4     6     8    10    12 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3970847" y="3253455"/>
            <a:ext cx="0" cy="2096847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4297969" y="3299879"/>
            <a:ext cx="0" cy="162585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4620036" y="3338208"/>
            <a:ext cx="286915" cy="105889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5000087" y="3376821"/>
            <a:ext cx="410920" cy="59186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5382280" y="3371193"/>
            <a:ext cx="638975" cy="54878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974264" y="3191118"/>
            <a:ext cx="726881" cy="678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8"/>
          <p:cNvSpPr txBox="1"/>
          <p:nvPr/>
        </p:nvSpPr>
        <p:spPr>
          <a:xfrm>
            <a:off x="344576" y="1161278"/>
            <a:ext cx="718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Teszt berendezéssel végzet mérések eredményei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7"/>
          <p:cNvSpPr>
            <a:spLocks noChangeShapeType="1"/>
          </p:cNvSpPr>
          <p:nvPr/>
        </p:nvSpPr>
        <p:spPr bwMode="auto">
          <a:xfrm>
            <a:off x="0" y="9572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4579" name="Rectangle 25"/>
          <p:cNvSpPr>
            <a:spLocks noChangeArrowheads="1"/>
          </p:cNvSpPr>
          <p:nvPr/>
        </p:nvSpPr>
        <p:spPr bwMode="auto">
          <a:xfrm>
            <a:off x="7402966" y="142457"/>
            <a:ext cx="1752600" cy="234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5878966" y="146050"/>
            <a:ext cx="1524000" cy="234950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2" name="Rectangle 29"/>
          <p:cNvSpPr>
            <a:spLocks noChangeArrowheads="1"/>
          </p:cNvSpPr>
          <p:nvPr/>
        </p:nvSpPr>
        <p:spPr bwMode="auto">
          <a:xfrm>
            <a:off x="1" y="142457"/>
            <a:ext cx="5878966" cy="2349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hu-HU" dirty="0">
              <a:latin typeface="Verdana" pitchFamily="34" charset="0"/>
            </a:endParaRPr>
          </a:p>
        </p:txBody>
      </p:sp>
      <p:pic>
        <p:nvPicPr>
          <p:cNvPr id="24584" name="Picture 34" descr="KonTra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999"/>
            <a:ext cx="1763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itle 1"/>
          <p:cNvSpPr>
            <a:spLocks noGrp="1"/>
          </p:cNvSpPr>
          <p:nvPr>
            <p:ph type="title"/>
          </p:nvPr>
        </p:nvSpPr>
        <p:spPr>
          <a:xfrm>
            <a:off x="2195513" y="381000"/>
            <a:ext cx="6948487" cy="541338"/>
          </a:xfrm>
        </p:spPr>
        <p:txBody>
          <a:bodyPr/>
          <a:lstStyle/>
          <a:p>
            <a:r>
              <a:rPr lang="hu-HU" dirty="0" smtClean="0"/>
              <a:t>Összefoglalás</a:t>
            </a:r>
            <a:endParaRPr lang="en-US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48465" y="6400800"/>
            <a:ext cx="411940" cy="340568"/>
          </a:xfrm>
          <a:solidFill>
            <a:srgbClr val="CC0000"/>
          </a:solidFill>
        </p:spPr>
        <p:txBody>
          <a:bodyPr/>
          <a:lstStyle/>
          <a:p>
            <a:pPr algn="ctr">
              <a:defRPr/>
            </a:pPr>
            <a:fld id="{E7B6BFB1-5B39-4AED-9D36-053800A2617D}" type="slidenum">
              <a:rPr lang="hu-HU" smtClean="0">
                <a:solidFill>
                  <a:schemeClr val="bg1"/>
                </a:solidFill>
              </a:rPr>
              <a:pPr algn="ctr">
                <a:defRPr/>
              </a:pPr>
              <a:t>17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" y="1452570"/>
            <a:ext cx="708148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marL="457200" lvl="1" indent="0" algn="l">
              <a:lnSpc>
                <a:spcPct val="300000"/>
              </a:lnSpc>
            </a:pPr>
            <a:r>
              <a:rPr lang="hu-HU" sz="1600" dirty="0" smtClean="0">
                <a:solidFill>
                  <a:schemeClr val="tx1"/>
                </a:solidFill>
              </a:rPr>
              <a:t>Feladatok adottak</a:t>
            </a:r>
          </a:p>
          <a:p>
            <a:pPr lvl="1" algn="l">
              <a:lnSpc>
                <a:spcPct val="300000"/>
              </a:lnSpc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Van igény fejlesztésre</a:t>
            </a:r>
          </a:p>
          <a:p>
            <a:pPr lvl="1" algn="l">
              <a:lnSpc>
                <a:spcPct val="300000"/>
              </a:lnSpc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Egyre komolyabb vizsgálati határértékek</a:t>
            </a:r>
          </a:p>
          <a:p>
            <a:pPr lvl="1" algn="l">
              <a:lnSpc>
                <a:spcPct val="300000"/>
              </a:lnSpc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Új területek /Új igények</a:t>
            </a:r>
          </a:p>
          <a:p>
            <a:pPr marL="457200" lvl="1" indent="0" algn="l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321218" y="1628800"/>
            <a:ext cx="46332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Költség csökkentés</a:t>
            </a:r>
          </a:p>
          <a:p>
            <a:pPr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Humán faktor kizárása</a:t>
            </a:r>
          </a:p>
          <a:p>
            <a:pPr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Reprodukálható és megismételhető 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4473618" y="4005064"/>
            <a:ext cx="46332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Motorok </a:t>
            </a:r>
          </a:p>
          <a:p>
            <a:pPr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Üzemanyag rendszerek </a:t>
            </a:r>
          </a:p>
          <a:p>
            <a:pPr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Háztartási gépek</a:t>
            </a:r>
          </a:p>
          <a:p>
            <a:pPr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Hang és hőszigetelések</a:t>
            </a:r>
          </a:p>
        </p:txBody>
      </p:sp>
      <p:cxnSp>
        <p:nvCxnSpPr>
          <p:cNvPr id="16" name="Egyenes összekötő nyíllal 15"/>
          <p:cNvCxnSpPr>
            <a:endCxn id="15" idx="1"/>
          </p:cNvCxnSpPr>
          <p:nvPr/>
        </p:nvCxnSpPr>
        <p:spPr bwMode="auto">
          <a:xfrm>
            <a:off x="3419872" y="4149080"/>
            <a:ext cx="1053746" cy="394593"/>
          </a:xfrm>
          <a:prstGeom prst="straightConnector1">
            <a:avLst/>
          </a:prstGeom>
          <a:ln>
            <a:solidFill>
              <a:srgbClr val="CC0000"/>
            </a:solidFill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 bwMode="auto">
          <a:xfrm flipV="1">
            <a:off x="3275856" y="2044299"/>
            <a:ext cx="1045362" cy="664621"/>
          </a:xfrm>
          <a:prstGeom prst="straightConnector1">
            <a:avLst/>
          </a:prstGeom>
          <a:ln>
            <a:solidFill>
              <a:srgbClr val="CC0000"/>
            </a:solidFill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323528" y="5805264"/>
            <a:ext cx="8280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l"/>
            <a:r>
              <a:rPr lang="hu-HU" sz="2000" dirty="0" smtClean="0">
                <a:solidFill>
                  <a:srgbClr val="CC0000"/>
                </a:solidFill>
              </a:rPr>
              <a:t>De készen állunk, nyitottak új fejlesztésekre és új kihívásokra! </a:t>
            </a:r>
          </a:p>
        </p:txBody>
      </p:sp>
    </p:spTree>
    <p:extLst>
      <p:ext uri="{BB962C8B-B14F-4D97-AF65-F5344CB8AC3E}">
        <p14:creationId xmlns:p14="http://schemas.microsoft.com/office/powerpoint/2010/main" val="35511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4"/>
          <p:cNvSpPr>
            <a:spLocks noChangeArrowheads="1"/>
          </p:cNvSpPr>
          <p:nvPr/>
        </p:nvSpPr>
        <p:spPr bwMode="auto">
          <a:xfrm>
            <a:off x="0" y="6205120"/>
            <a:ext cx="9144000" cy="6635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 dirty="0"/>
          </a:p>
        </p:txBody>
      </p:sp>
      <p:sp>
        <p:nvSpPr>
          <p:cNvPr id="2054" name="Line 27"/>
          <p:cNvSpPr>
            <a:spLocks noChangeShapeType="1"/>
          </p:cNvSpPr>
          <p:nvPr/>
        </p:nvSpPr>
        <p:spPr bwMode="auto">
          <a:xfrm>
            <a:off x="0" y="9572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058" name="Line 31"/>
          <p:cNvSpPr>
            <a:spLocks noChangeShapeType="1"/>
          </p:cNvSpPr>
          <p:nvPr/>
        </p:nvSpPr>
        <p:spPr bwMode="auto">
          <a:xfrm>
            <a:off x="0" y="675823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059" name="Line 32"/>
          <p:cNvSpPr>
            <a:spLocks noChangeShapeType="1"/>
          </p:cNvSpPr>
          <p:nvPr/>
        </p:nvSpPr>
        <p:spPr bwMode="auto">
          <a:xfrm>
            <a:off x="0" y="627062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2060" name="Picture 34" descr="KonTra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44624"/>
            <a:ext cx="2759263" cy="87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18"/>
          <p:cNvSpPr>
            <a:spLocks noChangeArrowheads="1"/>
          </p:cNvSpPr>
          <p:nvPr/>
        </p:nvSpPr>
        <p:spPr bwMode="auto">
          <a:xfrm>
            <a:off x="355600" y="1196975"/>
            <a:ext cx="83708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1" algn="l">
              <a:lnSpc>
                <a:spcPct val="120000"/>
              </a:lnSpc>
            </a:pPr>
            <a:endParaRPr lang="hu-HU" sz="2800" b="0" dirty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1268413"/>
            <a:ext cx="7772400" cy="4681537"/>
          </a:xfrm>
        </p:spPr>
        <p:txBody>
          <a:bodyPr/>
          <a:lstStyle/>
          <a:p>
            <a:r>
              <a:rPr lang="hu-HU" sz="5400" b="1" dirty="0" smtClean="0">
                <a:latin typeface="Tahoma" pitchFamily="34" charset="0"/>
              </a:rPr>
              <a:t>Köszönöm a figyelmet!</a:t>
            </a:r>
            <a:r>
              <a:rPr lang="hu-HU" sz="3600" b="1" dirty="0">
                <a:latin typeface="Tahoma" pitchFamily="34" charset="0"/>
              </a:rPr>
              <a:t/>
            </a:r>
            <a:br>
              <a:rPr lang="hu-HU" sz="3600" b="1" dirty="0">
                <a:latin typeface="Tahoma" pitchFamily="34" charset="0"/>
              </a:rPr>
            </a:br>
            <a:r>
              <a:rPr lang="en-US" sz="5400" b="1" dirty="0" smtClean="0">
                <a:latin typeface="Tahoma" pitchFamily="34" charset="0"/>
              </a:rPr>
              <a:t/>
            </a:r>
            <a:br>
              <a:rPr lang="en-US" sz="5400" b="1" dirty="0" smtClean="0">
                <a:latin typeface="Tahoma" pitchFamily="34" charset="0"/>
              </a:rPr>
            </a:br>
            <a:r>
              <a:rPr lang="hu-HU" sz="1800" b="1" dirty="0" smtClean="0">
                <a:solidFill>
                  <a:srgbClr val="C00000"/>
                </a:solidFill>
                <a:latin typeface="Tahoma" pitchFamily="34" charset="0"/>
              </a:rPr>
              <a:t>KON-TRADE+ Kft  </a:t>
            </a:r>
            <a:br>
              <a:rPr lang="hu-HU" sz="1800" b="1" dirty="0" smtClean="0">
                <a:solidFill>
                  <a:srgbClr val="C00000"/>
                </a:solidFill>
                <a:latin typeface="Tahoma" pitchFamily="34" charset="0"/>
              </a:rPr>
            </a:br>
            <a:r>
              <a:rPr lang="hu-HU" sz="1800" b="1" dirty="0" smtClean="0">
                <a:solidFill>
                  <a:srgbClr val="C00000"/>
                </a:solidFill>
                <a:latin typeface="Tahoma" pitchFamily="34" charset="0"/>
              </a:rPr>
              <a:t>H-2040 Budaörs  Gyár utca 2.                                                                              Tel:  +36 (23) 503-880</a:t>
            </a:r>
            <a:br>
              <a:rPr lang="hu-HU" sz="1800" b="1" dirty="0" smtClean="0">
                <a:solidFill>
                  <a:srgbClr val="C00000"/>
                </a:solidFill>
                <a:latin typeface="Tahoma" pitchFamily="34" charset="0"/>
              </a:rPr>
            </a:br>
            <a:r>
              <a:rPr lang="hu-HU" sz="1800" b="1" dirty="0" smtClean="0">
                <a:solidFill>
                  <a:srgbClr val="C00000"/>
                </a:solidFill>
                <a:latin typeface="Tahoma" pitchFamily="34" charset="0"/>
              </a:rPr>
              <a:t>Fax: +36 (23) 503-896</a:t>
            </a:r>
            <a:br>
              <a:rPr lang="hu-HU" sz="1800" b="1" dirty="0" smtClean="0">
                <a:solidFill>
                  <a:srgbClr val="C00000"/>
                </a:solidFill>
                <a:latin typeface="Tahoma" pitchFamily="34" charset="0"/>
              </a:rPr>
            </a:br>
            <a:r>
              <a:rPr lang="hu-HU" sz="1800" b="1" dirty="0" smtClean="0">
                <a:solidFill>
                  <a:srgbClr val="C00000"/>
                </a:solidFill>
                <a:latin typeface="Tahoma" pitchFamily="34" charset="0"/>
              </a:rPr>
              <a:t>E-mail: info@kon-trade.hu</a:t>
            </a:r>
            <a:endParaRPr lang="en-US" sz="5400" b="1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558800" y="6381750"/>
            <a:ext cx="6438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100" i="1" dirty="0" smtClean="0"/>
              <a:t>ANKÉT, </a:t>
            </a:r>
            <a:r>
              <a:rPr lang="hu-HU" sz="1100" i="1" dirty="0" err="1" smtClean="0"/>
              <a:t>SIófok</a:t>
            </a:r>
            <a:r>
              <a:rPr lang="hu-HU" sz="1100" i="1" smtClean="0"/>
              <a:t> 2019.11.21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9065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7"/>
          <p:cNvSpPr>
            <a:spLocks noChangeShapeType="1"/>
          </p:cNvSpPr>
          <p:nvPr/>
        </p:nvSpPr>
        <p:spPr bwMode="auto">
          <a:xfrm>
            <a:off x="0" y="9572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4579" name="Rectangle 25"/>
          <p:cNvSpPr>
            <a:spLocks noChangeArrowheads="1"/>
          </p:cNvSpPr>
          <p:nvPr/>
        </p:nvSpPr>
        <p:spPr bwMode="auto">
          <a:xfrm>
            <a:off x="7402966" y="142457"/>
            <a:ext cx="1752600" cy="234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5878966" y="146050"/>
            <a:ext cx="1524000" cy="234950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2" name="Rectangle 29"/>
          <p:cNvSpPr>
            <a:spLocks noChangeArrowheads="1"/>
          </p:cNvSpPr>
          <p:nvPr/>
        </p:nvSpPr>
        <p:spPr bwMode="auto">
          <a:xfrm>
            <a:off x="1" y="142457"/>
            <a:ext cx="5878966" cy="2349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hu-HU" dirty="0">
              <a:latin typeface="Verdana" pitchFamily="34" charset="0"/>
            </a:endParaRPr>
          </a:p>
        </p:txBody>
      </p:sp>
      <p:pic>
        <p:nvPicPr>
          <p:cNvPr id="24584" name="Picture 34" descr="KonTra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999"/>
            <a:ext cx="1763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itle 1"/>
          <p:cNvSpPr>
            <a:spLocks noGrp="1"/>
          </p:cNvSpPr>
          <p:nvPr>
            <p:ph type="title"/>
          </p:nvPr>
        </p:nvSpPr>
        <p:spPr>
          <a:xfrm>
            <a:off x="2195513" y="381000"/>
            <a:ext cx="6948487" cy="541338"/>
          </a:xfrm>
        </p:spPr>
        <p:txBody>
          <a:bodyPr/>
          <a:lstStyle/>
          <a:p>
            <a:r>
              <a:rPr lang="hu-HU" dirty="0" smtClean="0"/>
              <a:t>Hagyományos módszerek</a:t>
            </a:r>
            <a:endParaRPr lang="en-US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48465" y="6400800"/>
            <a:ext cx="411940" cy="340568"/>
          </a:xfrm>
          <a:solidFill>
            <a:srgbClr val="CC0000"/>
          </a:solidFill>
        </p:spPr>
        <p:txBody>
          <a:bodyPr/>
          <a:lstStyle/>
          <a:p>
            <a:pPr algn="ctr">
              <a:defRPr/>
            </a:pPr>
            <a:fld id="{E7B6BFB1-5B39-4AED-9D36-053800A2617D}" type="slidenum">
              <a:rPr lang="hu-HU" smtClean="0">
                <a:solidFill>
                  <a:schemeClr val="bg1"/>
                </a:solidFill>
              </a:rPr>
              <a:pPr algn="ctr">
                <a:defRPr/>
              </a:pPr>
              <a:t>2</a:t>
            </a:fld>
            <a:endParaRPr lang="hu-HU" dirty="0">
              <a:solidFill>
                <a:schemeClr val="bg1"/>
              </a:solidFill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256903" y="1157288"/>
            <a:ext cx="2437178" cy="2025268"/>
            <a:chOff x="251520" y="3275940"/>
            <a:chExt cx="2437178" cy="2025268"/>
          </a:xfrm>
        </p:grpSpPr>
        <p:sp>
          <p:nvSpPr>
            <p:cNvPr id="10" name="Téglalap 9"/>
            <p:cNvSpPr/>
            <p:nvPr/>
          </p:nvSpPr>
          <p:spPr>
            <a:xfrm>
              <a:off x="1160702" y="4062696"/>
              <a:ext cx="1382553" cy="1728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1" name="Csoportba foglalás 10"/>
            <p:cNvGrpSpPr/>
            <p:nvPr/>
          </p:nvGrpSpPr>
          <p:grpSpPr>
            <a:xfrm>
              <a:off x="828026" y="3987672"/>
              <a:ext cx="370221" cy="311732"/>
              <a:chOff x="1875512" y="5104086"/>
              <a:chExt cx="462776" cy="389664"/>
            </a:xfrm>
          </p:grpSpPr>
          <p:sp>
            <p:nvSpPr>
              <p:cNvPr id="19" name="Háromszög 18"/>
              <p:cNvSpPr/>
              <p:nvPr/>
            </p:nvSpPr>
            <p:spPr>
              <a:xfrm rot="5400000">
                <a:off x="1898504" y="5081094"/>
                <a:ext cx="389664" cy="435648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Téglalap 19"/>
              <p:cNvSpPr/>
              <p:nvPr/>
            </p:nvSpPr>
            <p:spPr>
              <a:xfrm>
                <a:off x="2120266" y="5158516"/>
                <a:ext cx="218022" cy="288032"/>
              </a:xfrm>
              <a:prstGeom prst="rect">
                <a:avLst/>
              </a:prstGeom>
              <a:pattFill prst="pct75">
                <a:fgClr>
                  <a:schemeClr val="accent6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2" name="Szalagnyíl jobbra 11"/>
            <p:cNvSpPr/>
            <p:nvPr/>
          </p:nvSpPr>
          <p:spPr>
            <a:xfrm>
              <a:off x="538737" y="3742124"/>
              <a:ext cx="246109" cy="37070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3" name="Szalagnyíl balra 12"/>
            <p:cNvSpPr/>
            <p:nvPr/>
          </p:nvSpPr>
          <p:spPr>
            <a:xfrm rot="10800000">
              <a:off x="538737" y="4177909"/>
              <a:ext cx="250530" cy="40324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4" name="Jobbra nyíl 13"/>
            <p:cNvSpPr/>
            <p:nvPr/>
          </p:nvSpPr>
          <p:spPr>
            <a:xfrm>
              <a:off x="2178726" y="4087763"/>
              <a:ext cx="509972" cy="115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5" name="Csoportba foglalás 14"/>
            <p:cNvGrpSpPr/>
            <p:nvPr/>
          </p:nvGrpSpPr>
          <p:grpSpPr>
            <a:xfrm>
              <a:off x="251520" y="3275940"/>
              <a:ext cx="276647" cy="2025268"/>
              <a:chOff x="1389887" y="2115183"/>
              <a:chExt cx="276647" cy="2025268"/>
            </a:xfrm>
          </p:grpSpPr>
          <p:sp>
            <p:nvSpPr>
              <p:cNvPr id="16" name="Lekerekített téglalap 15"/>
              <p:cNvSpPr/>
              <p:nvPr/>
            </p:nvSpPr>
            <p:spPr>
              <a:xfrm>
                <a:off x="1414534" y="2781713"/>
                <a:ext cx="252000" cy="2520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" name="Téglalap 16"/>
              <p:cNvSpPr/>
              <p:nvPr/>
            </p:nvSpPr>
            <p:spPr>
              <a:xfrm>
                <a:off x="1456712" y="2115183"/>
                <a:ext cx="168776" cy="202526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Ötágú csillag 17"/>
              <p:cNvSpPr/>
              <p:nvPr/>
            </p:nvSpPr>
            <p:spPr>
              <a:xfrm>
                <a:off x="1389887" y="2979713"/>
                <a:ext cx="108000" cy="108000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1" name="Csoportba foglalás 20"/>
          <p:cNvGrpSpPr/>
          <p:nvPr/>
        </p:nvGrpSpPr>
        <p:grpSpPr>
          <a:xfrm>
            <a:off x="4707403" y="1053561"/>
            <a:ext cx="1523149" cy="2061499"/>
            <a:chOff x="4583370" y="3068960"/>
            <a:chExt cx="1523149" cy="2061499"/>
          </a:xfrm>
        </p:grpSpPr>
        <p:sp>
          <p:nvSpPr>
            <p:cNvPr id="22" name="Téglalap 21"/>
            <p:cNvSpPr/>
            <p:nvPr/>
          </p:nvSpPr>
          <p:spPr>
            <a:xfrm>
              <a:off x="5115054" y="3087076"/>
              <a:ext cx="59505" cy="1487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Téglalap 22"/>
            <p:cNvSpPr/>
            <p:nvPr/>
          </p:nvSpPr>
          <p:spPr>
            <a:xfrm>
              <a:off x="4877281" y="3068960"/>
              <a:ext cx="59505" cy="1487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4" name="Csoportba foglalás 23"/>
            <p:cNvGrpSpPr/>
            <p:nvPr/>
          </p:nvGrpSpPr>
          <p:grpSpPr>
            <a:xfrm>
              <a:off x="4583370" y="3105191"/>
              <a:ext cx="1523149" cy="2025268"/>
              <a:chOff x="4986043" y="3213443"/>
              <a:chExt cx="1523149" cy="2025268"/>
            </a:xfrm>
          </p:grpSpPr>
          <p:sp>
            <p:nvSpPr>
              <p:cNvPr id="26" name="Téglalap 25"/>
              <p:cNvSpPr/>
              <p:nvPr/>
            </p:nvSpPr>
            <p:spPr>
              <a:xfrm>
                <a:off x="5273827" y="4732695"/>
                <a:ext cx="59505" cy="180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" name="Téglalap 26"/>
              <p:cNvSpPr/>
              <p:nvPr/>
            </p:nvSpPr>
            <p:spPr>
              <a:xfrm>
                <a:off x="5521900" y="4725144"/>
                <a:ext cx="59505" cy="1487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" name="Téglalap 27"/>
              <p:cNvSpPr/>
              <p:nvPr/>
            </p:nvSpPr>
            <p:spPr>
              <a:xfrm>
                <a:off x="5829801" y="3951197"/>
                <a:ext cx="399772" cy="144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" name="Lekerekített téglalap 28"/>
              <p:cNvSpPr/>
              <p:nvPr/>
            </p:nvSpPr>
            <p:spPr>
              <a:xfrm>
                <a:off x="4986043" y="3343415"/>
                <a:ext cx="843758" cy="142587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0" name="Csoportba foglalás 29"/>
              <p:cNvGrpSpPr/>
              <p:nvPr/>
            </p:nvGrpSpPr>
            <p:grpSpPr>
              <a:xfrm>
                <a:off x="5272634" y="3213443"/>
                <a:ext cx="276647" cy="2025268"/>
                <a:chOff x="1389887" y="2115183"/>
                <a:chExt cx="276647" cy="2025268"/>
              </a:xfrm>
            </p:grpSpPr>
            <p:sp>
              <p:nvSpPr>
                <p:cNvPr id="32" name="Lekerekített téglalap 31"/>
                <p:cNvSpPr/>
                <p:nvPr/>
              </p:nvSpPr>
              <p:spPr>
                <a:xfrm>
                  <a:off x="1414534" y="2781713"/>
                  <a:ext cx="252000" cy="2520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3" name="Téglalap 32"/>
                <p:cNvSpPr/>
                <p:nvPr/>
              </p:nvSpPr>
              <p:spPr>
                <a:xfrm>
                  <a:off x="1456712" y="2115183"/>
                  <a:ext cx="168776" cy="202526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4" name="Ötágú csillag 33"/>
                <p:cNvSpPr/>
                <p:nvPr/>
              </p:nvSpPr>
              <p:spPr>
                <a:xfrm>
                  <a:off x="1389887" y="2979713"/>
                  <a:ext cx="108000" cy="1080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1" name="Jobbra nyíl 30"/>
              <p:cNvSpPr/>
              <p:nvPr/>
            </p:nvSpPr>
            <p:spPr>
              <a:xfrm>
                <a:off x="5999220" y="3957507"/>
                <a:ext cx="509972" cy="1152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5" name="Téglalap 24"/>
            <p:cNvSpPr/>
            <p:nvPr/>
          </p:nvSpPr>
          <p:spPr>
            <a:xfrm>
              <a:off x="5391978" y="3871539"/>
              <a:ext cx="59505" cy="9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1" name="Szövegdoboz 60"/>
          <p:cNvSpPr txBox="1"/>
          <p:nvPr/>
        </p:nvSpPr>
        <p:spPr>
          <a:xfrm>
            <a:off x="559329" y="2855552"/>
            <a:ext cx="4707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Q: forrás szivárgás mértéke</a:t>
            </a:r>
          </a:p>
          <a:p>
            <a:pPr algn="l"/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S: gázáramlás a szimat végén, </a:t>
            </a:r>
            <a:r>
              <a:rPr lang="hu-H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2÷3 mbar∙l/s</a:t>
            </a:r>
          </a:p>
          <a:p>
            <a:pPr algn="l"/>
            <a:r>
              <a:rPr lang="el-G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emittált gáz begyűjtésének hatásfoka, 0.1÷1.0</a:t>
            </a:r>
            <a:endParaRPr lang="hu-H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Szövegdoboz 61"/>
          <p:cNvSpPr txBox="1"/>
          <p:nvPr/>
        </p:nvSpPr>
        <p:spPr>
          <a:xfrm>
            <a:off x="5229594" y="2750253"/>
            <a:ext cx="3914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Q: </a:t>
            </a:r>
            <a:r>
              <a:rPr lang="hu-H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forrás szivárgás mértéke</a:t>
            </a:r>
            <a:endParaRPr lang="hu-H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V: csipesz térfogata 10 </a:t>
            </a:r>
            <a:r>
              <a:rPr lang="hu-H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ccm</a:t>
            </a:r>
            <a:endParaRPr lang="hu-H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T: gyűjtési idő 3÷6 s</a:t>
            </a:r>
          </a:p>
          <a:p>
            <a:pPr algn="l"/>
            <a:r>
              <a:rPr lang="el-G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hu-H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emittált gáz begyűjtésének hatásfoka,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0.8÷1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églalap 62"/>
              <p:cNvSpPr/>
              <p:nvPr/>
            </p:nvSpPr>
            <p:spPr>
              <a:xfrm>
                <a:off x="2783715" y="1653884"/>
                <a:ext cx="1259897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hu-HU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u-HU" sz="1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l-G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hu-H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hu-H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églalap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715" y="1653884"/>
                <a:ext cx="1259897" cy="61279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églalap 63"/>
              <p:cNvSpPr/>
              <p:nvPr/>
            </p:nvSpPr>
            <p:spPr>
              <a:xfrm>
                <a:off x="7020272" y="1671267"/>
                <a:ext cx="1571136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hu-HU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u-HU" sz="1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l-G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hu-HU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hu-HU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hu-H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églalap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671267"/>
                <a:ext cx="1571136" cy="612796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églalap 64"/>
          <p:cNvSpPr/>
          <p:nvPr/>
        </p:nvSpPr>
        <p:spPr>
          <a:xfrm rot="5400000">
            <a:off x="-71383" y="4626802"/>
            <a:ext cx="1883410" cy="105791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>
              <a:solidFill>
                <a:schemeClr val="tx1"/>
              </a:solidFill>
            </a:endParaRPr>
          </a:p>
        </p:txBody>
      </p:sp>
      <p:sp>
        <p:nvSpPr>
          <p:cNvPr id="66" name="Szövegdoboz 20"/>
          <p:cNvSpPr txBox="1"/>
          <p:nvPr/>
        </p:nvSpPr>
        <p:spPr>
          <a:xfrm>
            <a:off x="393101" y="4308147"/>
            <a:ext cx="991982" cy="29337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Hűtőszekrény</a:t>
            </a:r>
            <a:endParaRPr lang="hu-HU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églalap 66"/>
          <p:cNvSpPr/>
          <p:nvPr/>
        </p:nvSpPr>
        <p:spPr>
          <a:xfrm rot="5400000">
            <a:off x="986214" y="5684402"/>
            <a:ext cx="443251" cy="382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>
              <a:solidFill>
                <a:schemeClr val="tx1"/>
              </a:solidFill>
            </a:endParaRPr>
          </a:p>
        </p:txBody>
      </p:sp>
      <p:sp>
        <p:nvSpPr>
          <p:cNvPr id="68" name="Szövegdoboz 38"/>
          <p:cNvSpPr txBox="1"/>
          <p:nvPr/>
        </p:nvSpPr>
        <p:spPr>
          <a:xfrm>
            <a:off x="567776" y="6234605"/>
            <a:ext cx="979888" cy="29337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Kompresszor</a:t>
            </a:r>
            <a:endParaRPr lang="hu-HU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Lekerekített téglalap 68"/>
          <p:cNvSpPr/>
          <p:nvPr/>
        </p:nvSpPr>
        <p:spPr>
          <a:xfrm>
            <a:off x="1107163" y="5928829"/>
            <a:ext cx="216024" cy="15521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0" name="Szövegdoboz 38"/>
          <p:cNvSpPr txBox="1"/>
          <p:nvPr/>
        </p:nvSpPr>
        <p:spPr>
          <a:xfrm>
            <a:off x="1789215" y="4596740"/>
            <a:ext cx="1029029" cy="29337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‚Teszt térfogat’</a:t>
            </a:r>
            <a:endParaRPr lang="hu-HU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1" name="Egyenes összekötő nyíllal 70"/>
          <p:cNvCxnSpPr/>
          <p:nvPr/>
        </p:nvCxnSpPr>
        <p:spPr>
          <a:xfrm flipH="1">
            <a:off x="1210454" y="4890110"/>
            <a:ext cx="864096" cy="91345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Szövegdoboz 71"/>
              <p:cNvSpPr txBox="1"/>
              <p:nvPr/>
            </p:nvSpPr>
            <p:spPr>
              <a:xfrm>
                <a:off x="2885575" y="4575526"/>
                <a:ext cx="570583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hu-H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Teszt térfogat: 15÷50 l</a:t>
                </a:r>
                <a:endParaRPr lang="hu-H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hu-H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Levegő mennyisége a teszt térfogatban: (15÷50)∙10</a:t>
                </a:r>
                <a:r>
                  <a:rPr lang="hu-HU" sz="16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hu-HU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mbar</a:t>
                </a:r>
                <a:r>
                  <a:rPr lang="hu-HU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</a:t>
                </a:r>
                <a:r>
                  <a:rPr lang="hu-HU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  <a:p>
                <a:pPr algn="l"/>
                <a:r>
                  <a:rPr lang="hu-HU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Tegyük föl: Q=1 g/a=1.3∙10</a:t>
                </a:r>
                <a:r>
                  <a:rPr lang="hu-HU" sz="16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 </a:t>
                </a:r>
                <a:r>
                  <a:rPr lang="hu-HU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mbar∙</a:t>
                </a:r>
                <a:r>
                  <a:rPr lang="hu-HU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l/s (R600A) T=100 s</a:t>
                </a:r>
              </a:p>
              <a:p>
                <a:pPr algn="l"/>
                <a:r>
                  <a:rPr lang="hu-HU" sz="1600" dirty="0" err="1" smtClean="0">
                    <a:solidFill>
                      <a:schemeClr val="tx1"/>
                    </a:solidFill>
                    <a:latin typeface="+mn-lt"/>
                  </a:rPr>
                  <a:t>A</a:t>
                </a:r>
                <a:r>
                  <a:rPr lang="hu-HU" sz="1600" dirty="0" smtClean="0">
                    <a:solidFill>
                      <a:schemeClr val="tx1"/>
                    </a:solidFill>
                    <a:latin typeface="+mn-lt"/>
                  </a:rPr>
                  <a:t>kor a szivárgás</a:t>
                </a:r>
                <a14:m>
                  <m:oMath xmlns:m="http://schemas.openxmlformats.org/officeDocument/2006/math">
                    <m:r>
                      <a:rPr lang="el-GR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hu-HU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hu-H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=0.03÷0.09 </a:t>
                </a:r>
                <a:r>
                  <a:rPr lang="hu-HU" sz="16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ppm</a:t>
                </a:r>
                <a:r>
                  <a:rPr lang="hu-H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endParaRPr lang="hu-H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hu-H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Szövegdoboz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575" y="4575526"/>
                <a:ext cx="5705833" cy="1323439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534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Jobbra nyíl 72"/>
          <p:cNvSpPr/>
          <p:nvPr/>
        </p:nvSpPr>
        <p:spPr>
          <a:xfrm rot="1458587">
            <a:off x="6043903" y="5702064"/>
            <a:ext cx="831550" cy="155567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4" name="Szövegdoboz 73"/>
          <p:cNvSpPr txBox="1"/>
          <p:nvPr/>
        </p:nvSpPr>
        <p:spPr>
          <a:xfrm>
            <a:off x="6640966" y="593332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Reménytelen</a:t>
            </a:r>
            <a:endParaRPr lang="hu-HU" sz="20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7"/>
          <p:cNvSpPr>
            <a:spLocks noChangeShapeType="1"/>
          </p:cNvSpPr>
          <p:nvPr/>
        </p:nvSpPr>
        <p:spPr bwMode="auto">
          <a:xfrm>
            <a:off x="0" y="9572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4579" name="Rectangle 25"/>
          <p:cNvSpPr>
            <a:spLocks noChangeArrowheads="1"/>
          </p:cNvSpPr>
          <p:nvPr/>
        </p:nvSpPr>
        <p:spPr bwMode="auto">
          <a:xfrm>
            <a:off x="7402966" y="142457"/>
            <a:ext cx="1752600" cy="234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5878966" y="146050"/>
            <a:ext cx="1524000" cy="234950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2" name="Rectangle 29"/>
          <p:cNvSpPr>
            <a:spLocks noChangeArrowheads="1"/>
          </p:cNvSpPr>
          <p:nvPr/>
        </p:nvSpPr>
        <p:spPr bwMode="auto">
          <a:xfrm>
            <a:off x="1" y="142457"/>
            <a:ext cx="5878966" cy="2349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hu-HU" dirty="0">
              <a:latin typeface="Verdana" pitchFamily="34" charset="0"/>
            </a:endParaRPr>
          </a:p>
        </p:txBody>
      </p:sp>
      <p:pic>
        <p:nvPicPr>
          <p:cNvPr id="24584" name="Picture 34" descr="KonTra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999"/>
            <a:ext cx="1763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itle 1"/>
          <p:cNvSpPr>
            <a:spLocks noGrp="1"/>
          </p:cNvSpPr>
          <p:nvPr>
            <p:ph type="title"/>
          </p:nvPr>
        </p:nvSpPr>
        <p:spPr>
          <a:xfrm>
            <a:off x="2195513" y="381000"/>
            <a:ext cx="6948487" cy="541338"/>
          </a:xfrm>
        </p:spPr>
        <p:txBody>
          <a:bodyPr/>
          <a:lstStyle/>
          <a:p>
            <a:r>
              <a:rPr lang="hu-HU" dirty="0" smtClean="0"/>
              <a:t>Jövő</a:t>
            </a:r>
            <a:endParaRPr lang="en-US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48465" y="6400800"/>
            <a:ext cx="411940" cy="340568"/>
          </a:xfrm>
          <a:solidFill>
            <a:srgbClr val="CC0000"/>
          </a:solidFill>
        </p:spPr>
        <p:txBody>
          <a:bodyPr/>
          <a:lstStyle/>
          <a:p>
            <a:pPr algn="ctr">
              <a:defRPr/>
            </a:pPr>
            <a:fld id="{E7B6BFB1-5B39-4AED-9D36-053800A2617D}" type="slidenum">
              <a:rPr lang="hu-HU" smtClean="0">
                <a:solidFill>
                  <a:schemeClr val="bg1"/>
                </a:solidFill>
              </a:rPr>
              <a:pPr algn="ctr">
                <a:defRPr/>
              </a:pPr>
              <a:t>3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82799" y="4157331"/>
            <a:ext cx="42731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l"/>
            <a:r>
              <a:rPr lang="hu-HU" sz="1600" dirty="0" smtClean="0">
                <a:solidFill>
                  <a:schemeClr val="tx1"/>
                </a:solidFill>
              </a:rPr>
              <a:t>Robotizálás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Humán faktor kizárása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Mintavételezési idő ugyan annyi</a:t>
            </a: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Reprodukálhatóság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355977" y="4157331"/>
            <a:ext cx="42731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l"/>
            <a:r>
              <a:rPr lang="hu-HU" sz="1600" dirty="0" smtClean="0">
                <a:solidFill>
                  <a:schemeClr val="tx1"/>
                </a:solidFill>
              </a:rPr>
              <a:t>Robotizálás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Drága eszköz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Minimális stabilizálási idő</a:t>
            </a: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Termék pontosan pozícionált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82799" y="5409060"/>
            <a:ext cx="42731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l"/>
            <a:r>
              <a:rPr lang="hu-HU" sz="1600" dirty="0" smtClean="0">
                <a:solidFill>
                  <a:schemeClr val="tx1"/>
                </a:solidFill>
              </a:rPr>
              <a:t>Automaták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Humán faktor kizárása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Mintavételezési idő ugyan annyi</a:t>
            </a: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Reprodukálhatóság</a:t>
            </a: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Integrált mérés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355977" y="5417929"/>
            <a:ext cx="42731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l"/>
            <a:r>
              <a:rPr lang="hu-HU" sz="1600" dirty="0" smtClean="0">
                <a:solidFill>
                  <a:schemeClr val="tx1"/>
                </a:solidFill>
              </a:rPr>
              <a:t>Automaták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Befoglaló kamra szükséges</a:t>
            </a: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Sorozat termék esetén lehetséges csak</a:t>
            </a: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Hiba pontos helye nem ismert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82798" y="1157288"/>
            <a:ext cx="70814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l"/>
            <a:r>
              <a:rPr lang="hu-HU" sz="1600" dirty="0" smtClean="0">
                <a:solidFill>
                  <a:schemeClr val="tx1"/>
                </a:solidFill>
              </a:rPr>
              <a:t>Problémák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Humán faktor </a:t>
            </a: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Idő</a:t>
            </a: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Jelző gázok használat</a:t>
            </a: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Reprodukálható és megismételhető mérés</a:t>
            </a:r>
          </a:p>
          <a:p>
            <a:pPr lvl="1" algn="l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4" name="Jobbra nyíl 13"/>
          <p:cNvSpPr/>
          <p:nvPr/>
        </p:nvSpPr>
        <p:spPr bwMode="auto">
          <a:xfrm rot="5400000">
            <a:off x="3297711" y="2910407"/>
            <a:ext cx="1584176" cy="909673"/>
          </a:xfrm>
          <a:prstGeom prst="rightArrow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" name="Mosolygó arc 14"/>
          <p:cNvSpPr/>
          <p:nvPr/>
        </p:nvSpPr>
        <p:spPr bwMode="auto">
          <a:xfrm>
            <a:off x="5636849" y="2571094"/>
            <a:ext cx="1234958" cy="1224136"/>
          </a:xfrm>
          <a:prstGeom prst="smileyFace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7"/>
          <p:cNvSpPr>
            <a:spLocks noChangeShapeType="1"/>
          </p:cNvSpPr>
          <p:nvPr/>
        </p:nvSpPr>
        <p:spPr bwMode="auto">
          <a:xfrm>
            <a:off x="0" y="9572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6627" name="Rectangle 25"/>
          <p:cNvSpPr>
            <a:spLocks noChangeArrowheads="1"/>
          </p:cNvSpPr>
          <p:nvPr/>
        </p:nvSpPr>
        <p:spPr bwMode="auto">
          <a:xfrm>
            <a:off x="0" y="115888"/>
            <a:ext cx="1752600" cy="234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dirty="0">
                <a:latin typeface="Verdana" pitchFamily="34" charset="0"/>
              </a:rPr>
              <a:t>KON-TRADE+ Kft.</a:t>
            </a:r>
          </a:p>
        </p:txBody>
      </p:sp>
      <p:sp>
        <p:nvSpPr>
          <p:cNvPr id="26628" name="Rectangle 26"/>
          <p:cNvSpPr>
            <a:spLocks noChangeArrowheads="1"/>
          </p:cNvSpPr>
          <p:nvPr/>
        </p:nvSpPr>
        <p:spPr bwMode="auto">
          <a:xfrm>
            <a:off x="1752600" y="115888"/>
            <a:ext cx="1524000" cy="23495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u-HU" dirty="0" smtClean="0">
                <a:latin typeface="Verdana" pitchFamily="34" charset="0"/>
              </a:rPr>
              <a:t>Hungary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26629" name="Rectangle 28"/>
          <p:cNvSpPr>
            <a:spLocks noChangeArrowheads="1"/>
          </p:cNvSpPr>
          <p:nvPr/>
        </p:nvSpPr>
        <p:spPr bwMode="auto">
          <a:xfrm>
            <a:off x="8726488" y="6545263"/>
            <a:ext cx="417512" cy="2349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fld id="{A2139174-A445-4868-AF40-1F02D758EAF7}" type="slidenum">
              <a:rPr lang="hu-HU"/>
              <a:pPr/>
              <a:t>4</a:t>
            </a:fld>
            <a:endParaRPr lang="hu-HU" dirty="0"/>
          </a:p>
        </p:txBody>
      </p:sp>
      <p:sp>
        <p:nvSpPr>
          <p:cNvPr id="26630" name="Rectangle 29"/>
          <p:cNvSpPr>
            <a:spLocks noChangeArrowheads="1"/>
          </p:cNvSpPr>
          <p:nvPr/>
        </p:nvSpPr>
        <p:spPr bwMode="auto">
          <a:xfrm>
            <a:off x="3276600" y="115888"/>
            <a:ext cx="4741863" cy="2349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hu-HU" dirty="0">
              <a:latin typeface="Verdana" pitchFamily="34" charset="0"/>
            </a:endParaRPr>
          </a:p>
        </p:txBody>
      </p:sp>
      <p:pic>
        <p:nvPicPr>
          <p:cNvPr id="26632" name="Picture 34" descr="KonTra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81000"/>
            <a:ext cx="17018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18"/>
          <p:cNvSpPr>
            <a:spLocks noChangeArrowheads="1"/>
          </p:cNvSpPr>
          <p:nvPr/>
        </p:nvSpPr>
        <p:spPr bwMode="auto">
          <a:xfrm>
            <a:off x="355600" y="1196975"/>
            <a:ext cx="83708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1" algn="l">
              <a:lnSpc>
                <a:spcPct val="120000"/>
              </a:lnSpc>
            </a:pPr>
            <a:endParaRPr lang="hu-HU" sz="2800" b="0" dirty="0">
              <a:solidFill>
                <a:schemeClr val="tx1"/>
              </a:solidFill>
            </a:endParaRPr>
          </a:p>
        </p:txBody>
      </p:sp>
      <p:sp>
        <p:nvSpPr>
          <p:cNvPr id="26634" name="Title 1"/>
          <p:cNvSpPr>
            <a:spLocks noGrp="1"/>
          </p:cNvSpPr>
          <p:nvPr>
            <p:ph type="title"/>
          </p:nvPr>
        </p:nvSpPr>
        <p:spPr>
          <a:xfrm>
            <a:off x="2195513" y="381000"/>
            <a:ext cx="6948487" cy="541338"/>
          </a:xfrm>
        </p:spPr>
        <p:txBody>
          <a:bodyPr/>
          <a:lstStyle/>
          <a:p>
            <a:r>
              <a:rPr lang="hu-HU" dirty="0" smtClean="0"/>
              <a:t>MIST</a:t>
            </a:r>
          </a:p>
        </p:txBody>
      </p:sp>
      <p:pic>
        <p:nvPicPr>
          <p:cNvPr id="12" name="Kép 14" descr="MIST 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5158" y="3917895"/>
            <a:ext cx="3754906" cy="289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Kép 14" descr="MIST 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0064" y="3917895"/>
            <a:ext cx="3816424" cy="286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8" descr="MIST 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13" y="1124744"/>
            <a:ext cx="451250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38" name="TextBox 1"/>
          <p:cNvSpPr txBox="1">
            <a:spLocks noChangeArrowheads="1"/>
          </p:cNvSpPr>
          <p:nvPr/>
        </p:nvSpPr>
        <p:spPr bwMode="auto">
          <a:xfrm>
            <a:off x="4910138" y="1123950"/>
            <a:ext cx="3768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r>
              <a:rPr lang="hu-HU" sz="1600" dirty="0">
                <a:solidFill>
                  <a:schemeClr val="tx1"/>
                </a:solidFill>
              </a:rPr>
              <a:t>MIST </a:t>
            </a:r>
          </a:p>
          <a:p>
            <a:pPr algn="l"/>
            <a:r>
              <a:rPr lang="hu-HU" sz="1600" dirty="0">
                <a:solidFill>
                  <a:schemeClr val="tx1"/>
                </a:solidFill>
              </a:rPr>
              <a:t>Modular Intellegent Sniffer Tester </a:t>
            </a:r>
          </a:p>
        </p:txBody>
      </p:sp>
      <p:sp>
        <p:nvSpPr>
          <p:cNvPr id="26639" name="TextBox 2"/>
          <p:cNvSpPr txBox="1">
            <a:spLocks noChangeArrowheads="1"/>
          </p:cNvSpPr>
          <p:nvPr/>
        </p:nvSpPr>
        <p:spPr bwMode="auto">
          <a:xfrm>
            <a:off x="4910064" y="1889125"/>
            <a:ext cx="41264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l"/>
            <a:r>
              <a:rPr lang="hu-HU" sz="1600" dirty="0" smtClean="0">
                <a:solidFill>
                  <a:schemeClr val="tx1"/>
                </a:solidFill>
              </a:rPr>
              <a:t>Cél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 Humán faktor csökkentése</a:t>
            </a:r>
          </a:p>
          <a:p>
            <a:pPr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 Háttér érték csökkentése</a:t>
            </a:r>
          </a:p>
          <a:p>
            <a:pPr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 Rugalmas legyen a gyártástól független, de illeszkedő </a:t>
            </a:r>
          </a:p>
          <a:p>
            <a:pPr algn="l">
              <a:buFont typeface="Arial" pitchFamily="34" charset="0"/>
              <a:buChar char="•"/>
            </a:pPr>
            <a:endParaRPr lang="hu-HU" sz="1600" dirty="0" smtClean="0">
              <a:solidFill>
                <a:schemeClr val="tx1"/>
              </a:solidFill>
            </a:endParaRPr>
          </a:p>
          <a:p>
            <a:pPr algn="l"/>
            <a:r>
              <a:rPr lang="hu-HU" sz="1600" dirty="0" smtClean="0">
                <a:solidFill>
                  <a:schemeClr val="tx1"/>
                </a:solidFill>
              </a:rPr>
              <a:t>Tömörségi kritérium 1 x 10</a:t>
            </a:r>
            <a:r>
              <a:rPr lang="hu-HU" sz="1600" baseline="30000" dirty="0" smtClean="0">
                <a:solidFill>
                  <a:schemeClr val="tx1"/>
                </a:solidFill>
              </a:rPr>
              <a:t>-5</a:t>
            </a:r>
            <a:r>
              <a:rPr lang="hu-HU" sz="1600" dirty="0" smtClean="0">
                <a:solidFill>
                  <a:schemeClr val="tx1"/>
                </a:solidFill>
              </a:rPr>
              <a:t> mbar l/s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7815263" y="115888"/>
            <a:ext cx="1328737" cy="234950"/>
          </a:xfrm>
          <a:prstGeom prst="rect">
            <a:avLst/>
          </a:prstGeom>
          <a:solidFill>
            <a:srgbClr val="29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1000" dirty="0">
                <a:latin typeface="Verdana" pitchFamily="34" charset="0"/>
              </a:rPr>
              <a:t>2</a:t>
            </a:r>
            <a:r>
              <a:rPr lang="hu-HU" sz="1000" dirty="0" smtClean="0">
                <a:latin typeface="Verdana" pitchFamily="34" charset="0"/>
              </a:rPr>
              <a:t>014. Juli. </a:t>
            </a:r>
            <a:r>
              <a:rPr lang="hu-HU" sz="1000" dirty="0">
                <a:latin typeface="Verdana" pitchFamily="34" charset="0"/>
              </a:rPr>
              <a:t>0</a:t>
            </a:r>
            <a:r>
              <a:rPr lang="hu-HU" sz="1000" dirty="0" smtClean="0">
                <a:latin typeface="Verdana" pitchFamily="34" charset="0"/>
              </a:rPr>
              <a:t>2</a:t>
            </a:r>
            <a:r>
              <a:rPr lang="hu-HU" sz="1000" dirty="0">
                <a:latin typeface="Verdana" pitchFamily="34" charset="0"/>
              </a:rPr>
              <a:t>.</a:t>
            </a:r>
            <a:endParaRPr lang="en-GB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7"/>
          <p:cNvSpPr>
            <a:spLocks noChangeShapeType="1"/>
          </p:cNvSpPr>
          <p:nvPr/>
        </p:nvSpPr>
        <p:spPr bwMode="auto">
          <a:xfrm>
            <a:off x="0" y="9572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4579" name="Rectangle 25"/>
          <p:cNvSpPr>
            <a:spLocks noChangeArrowheads="1"/>
          </p:cNvSpPr>
          <p:nvPr/>
        </p:nvSpPr>
        <p:spPr bwMode="auto">
          <a:xfrm>
            <a:off x="7402966" y="142457"/>
            <a:ext cx="1752600" cy="234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5878966" y="146050"/>
            <a:ext cx="1524000" cy="234950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2" name="Rectangle 29"/>
          <p:cNvSpPr>
            <a:spLocks noChangeArrowheads="1"/>
          </p:cNvSpPr>
          <p:nvPr/>
        </p:nvSpPr>
        <p:spPr bwMode="auto">
          <a:xfrm>
            <a:off x="1" y="142457"/>
            <a:ext cx="5878966" cy="2349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hu-HU" dirty="0">
              <a:latin typeface="Verdana" pitchFamily="34" charset="0"/>
            </a:endParaRPr>
          </a:p>
        </p:txBody>
      </p:sp>
      <p:pic>
        <p:nvPicPr>
          <p:cNvPr id="24584" name="Picture 34" descr="KonTra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999"/>
            <a:ext cx="1763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itle 1"/>
          <p:cNvSpPr>
            <a:spLocks noGrp="1"/>
          </p:cNvSpPr>
          <p:nvPr>
            <p:ph type="title"/>
          </p:nvPr>
        </p:nvSpPr>
        <p:spPr>
          <a:xfrm>
            <a:off x="2195513" y="381000"/>
            <a:ext cx="6948487" cy="541338"/>
          </a:xfrm>
        </p:spPr>
        <p:txBody>
          <a:bodyPr/>
          <a:lstStyle/>
          <a:p>
            <a:r>
              <a:rPr lang="hu-HU" dirty="0" smtClean="0"/>
              <a:t>MIST</a:t>
            </a:r>
            <a:endParaRPr lang="en-US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48465" y="6400800"/>
            <a:ext cx="411940" cy="340568"/>
          </a:xfrm>
          <a:solidFill>
            <a:srgbClr val="CC0000"/>
          </a:solidFill>
        </p:spPr>
        <p:txBody>
          <a:bodyPr/>
          <a:lstStyle/>
          <a:p>
            <a:pPr algn="ctr">
              <a:defRPr/>
            </a:pPr>
            <a:fld id="{E7B6BFB1-5B39-4AED-9D36-053800A2617D}" type="slidenum">
              <a:rPr lang="hu-HU" smtClean="0">
                <a:solidFill>
                  <a:schemeClr val="bg1"/>
                </a:solidFill>
              </a:rPr>
              <a:pPr algn="ctr">
                <a:defRPr/>
              </a:pPr>
              <a:t>5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63" y="1006374"/>
            <a:ext cx="5153663" cy="576961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556442" y="1412776"/>
            <a:ext cx="30794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Létező berendezés „kapcsolási rajza” (MiST2A) Jászberényi gyárban használják. </a:t>
            </a:r>
          </a:p>
          <a:p>
            <a:pPr algn="l"/>
            <a:endParaRPr lang="hu-H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C01….C06 mintavevő csipeszek hegesztési pontokra csatolva. </a:t>
            </a:r>
          </a:p>
          <a:p>
            <a:pPr algn="l"/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Segéd szivattyú D1 megnöveli a gázáramlást 10 </a:t>
            </a:r>
            <a:r>
              <a:rPr lang="hu-H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sccm</a:t>
            </a:r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 mérési idő </a:t>
            </a:r>
            <a:r>
              <a:rPr lang="hu-H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lecsökenjen</a:t>
            </a:r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hu-H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9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7"/>
          <p:cNvSpPr>
            <a:spLocks noChangeShapeType="1"/>
          </p:cNvSpPr>
          <p:nvPr/>
        </p:nvSpPr>
        <p:spPr bwMode="auto">
          <a:xfrm>
            <a:off x="0" y="9572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4579" name="Rectangle 25"/>
          <p:cNvSpPr>
            <a:spLocks noChangeArrowheads="1"/>
          </p:cNvSpPr>
          <p:nvPr/>
        </p:nvSpPr>
        <p:spPr bwMode="auto">
          <a:xfrm>
            <a:off x="7402966" y="142457"/>
            <a:ext cx="1752600" cy="234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5878966" y="146050"/>
            <a:ext cx="1524000" cy="234950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2" name="Rectangle 29"/>
          <p:cNvSpPr>
            <a:spLocks noChangeArrowheads="1"/>
          </p:cNvSpPr>
          <p:nvPr/>
        </p:nvSpPr>
        <p:spPr bwMode="auto">
          <a:xfrm>
            <a:off x="1" y="142457"/>
            <a:ext cx="5878966" cy="2349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hu-HU" dirty="0">
              <a:latin typeface="Verdana" pitchFamily="34" charset="0"/>
            </a:endParaRPr>
          </a:p>
        </p:txBody>
      </p:sp>
      <p:pic>
        <p:nvPicPr>
          <p:cNvPr id="24584" name="Picture 34" descr="KonTra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999"/>
            <a:ext cx="1763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itle 1"/>
          <p:cNvSpPr>
            <a:spLocks noGrp="1"/>
          </p:cNvSpPr>
          <p:nvPr>
            <p:ph type="title"/>
          </p:nvPr>
        </p:nvSpPr>
        <p:spPr>
          <a:xfrm>
            <a:off x="2195513" y="381000"/>
            <a:ext cx="6948487" cy="541338"/>
          </a:xfrm>
        </p:spPr>
        <p:txBody>
          <a:bodyPr/>
          <a:lstStyle/>
          <a:p>
            <a:r>
              <a:rPr lang="hu-HU" dirty="0"/>
              <a:t>CNG porlasztó egység</a:t>
            </a:r>
            <a:endParaRPr lang="en-US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48465" y="6400800"/>
            <a:ext cx="411940" cy="340568"/>
          </a:xfrm>
          <a:solidFill>
            <a:srgbClr val="CC0000"/>
          </a:solidFill>
        </p:spPr>
        <p:txBody>
          <a:bodyPr/>
          <a:lstStyle/>
          <a:p>
            <a:pPr algn="ctr">
              <a:defRPr/>
            </a:pPr>
            <a:fld id="{E7B6BFB1-5B39-4AED-9D36-053800A2617D}" type="slidenum">
              <a:rPr lang="hu-HU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1" name="Kép 14" descr="MiT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6286" y="1197867"/>
            <a:ext cx="4715495" cy="3536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7" y="2780928"/>
            <a:ext cx="7317985" cy="39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82799" y="1128698"/>
            <a:ext cx="86808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 sz="12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l"/>
            <a:r>
              <a:rPr lang="hu-HU" sz="1600" dirty="0" smtClean="0">
                <a:solidFill>
                  <a:schemeClr val="tx1"/>
                </a:solidFill>
              </a:rPr>
              <a:t>Gáz üzemű motorok porlasztó egysége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Bosch Automotive CNG Injector</a:t>
            </a: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Tesztelési feltételek</a:t>
            </a:r>
          </a:p>
          <a:p>
            <a:pPr lvl="1" algn="l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</a:rPr>
              <a:t>Minta darab</a:t>
            </a:r>
          </a:p>
          <a:p>
            <a:pPr lvl="1" algn="l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7"/>
          <p:cNvSpPr>
            <a:spLocks noChangeShapeType="1"/>
          </p:cNvSpPr>
          <p:nvPr/>
        </p:nvSpPr>
        <p:spPr bwMode="auto">
          <a:xfrm>
            <a:off x="0" y="9572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4579" name="Rectangle 25"/>
          <p:cNvSpPr>
            <a:spLocks noChangeArrowheads="1"/>
          </p:cNvSpPr>
          <p:nvPr/>
        </p:nvSpPr>
        <p:spPr bwMode="auto">
          <a:xfrm>
            <a:off x="7402966" y="142457"/>
            <a:ext cx="1752600" cy="234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5878966" y="146050"/>
            <a:ext cx="1524000" cy="234950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2" name="Rectangle 29"/>
          <p:cNvSpPr>
            <a:spLocks noChangeArrowheads="1"/>
          </p:cNvSpPr>
          <p:nvPr/>
        </p:nvSpPr>
        <p:spPr bwMode="auto">
          <a:xfrm>
            <a:off x="1" y="142457"/>
            <a:ext cx="5878966" cy="2349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hu-HU" dirty="0">
              <a:latin typeface="Verdana" pitchFamily="34" charset="0"/>
            </a:endParaRPr>
          </a:p>
        </p:txBody>
      </p:sp>
      <p:pic>
        <p:nvPicPr>
          <p:cNvPr id="24584" name="Picture 34" descr="KonTrad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999"/>
            <a:ext cx="1763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itle 1"/>
          <p:cNvSpPr>
            <a:spLocks noGrp="1"/>
          </p:cNvSpPr>
          <p:nvPr>
            <p:ph type="title"/>
          </p:nvPr>
        </p:nvSpPr>
        <p:spPr>
          <a:xfrm>
            <a:off x="2195513" y="381000"/>
            <a:ext cx="6948487" cy="541338"/>
          </a:xfrm>
        </p:spPr>
        <p:txBody>
          <a:bodyPr/>
          <a:lstStyle/>
          <a:p>
            <a:r>
              <a:rPr lang="hu-HU" dirty="0" smtClean="0"/>
              <a:t>CNG porlasztó egység</a:t>
            </a:r>
            <a:endParaRPr lang="en-US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48465" y="6400800"/>
            <a:ext cx="411940" cy="340568"/>
          </a:xfrm>
          <a:solidFill>
            <a:srgbClr val="CC0000"/>
          </a:solidFill>
        </p:spPr>
        <p:txBody>
          <a:bodyPr/>
          <a:lstStyle/>
          <a:p>
            <a:pPr algn="ctr">
              <a:defRPr/>
            </a:pPr>
            <a:fld id="{E7B6BFB1-5B39-4AED-9D36-053800A2617D}" type="slidenum">
              <a:rPr lang="hu-HU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80554"/>
            <a:ext cx="4154488" cy="587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179512" y="957263"/>
          <a:ext cx="4286324" cy="3005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r:id="rId6" imgW="4133088" imgH="2901696" progId="">
                  <p:embed/>
                </p:oleObj>
              </mc:Choice>
              <mc:Fallback>
                <p:oleObj r:id="rId6" imgW="4133088" imgH="2901696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957263"/>
                        <a:ext cx="4286324" cy="30056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79512" y="3835684"/>
          <a:ext cx="4308599" cy="302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r:id="rId8" imgW="4133088" imgH="2901696" progId="">
                  <p:embed/>
                </p:oleObj>
              </mc:Choice>
              <mc:Fallback>
                <p:oleObj r:id="rId8" imgW="4133088" imgH="2901696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835684"/>
                        <a:ext cx="4308599" cy="3022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72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7"/>
          <p:cNvSpPr>
            <a:spLocks noChangeShapeType="1"/>
          </p:cNvSpPr>
          <p:nvPr/>
        </p:nvSpPr>
        <p:spPr bwMode="auto">
          <a:xfrm>
            <a:off x="0" y="9572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4579" name="Rectangle 25"/>
          <p:cNvSpPr>
            <a:spLocks noChangeArrowheads="1"/>
          </p:cNvSpPr>
          <p:nvPr/>
        </p:nvSpPr>
        <p:spPr bwMode="auto">
          <a:xfrm>
            <a:off x="7402966" y="142457"/>
            <a:ext cx="1752600" cy="234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5878966" y="146050"/>
            <a:ext cx="1524000" cy="234950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2" name="Rectangle 29"/>
          <p:cNvSpPr>
            <a:spLocks noChangeArrowheads="1"/>
          </p:cNvSpPr>
          <p:nvPr/>
        </p:nvSpPr>
        <p:spPr bwMode="auto">
          <a:xfrm>
            <a:off x="1" y="142457"/>
            <a:ext cx="5878966" cy="2349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hu-HU" dirty="0">
              <a:latin typeface="Verdana" pitchFamily="34" charset="0"/>
            </a:endParaRPr>
          </a:p>
        </p:txBody>
      </p:sp>
      <p:pic>
        <p:nvPicPr>
          <p:cNvPr id="24584" name="Picture 34" descr="KonTra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999"/>
            <a:ext cx="1763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itle 1"/>
          <p:cNvSpPr>
            <a:spLocks noGrp="1"/>
          </p:cNvSpPr>
          <p:nvPr>
            <p:ph type="title"/>
          </p:nvPr>
        </p:nvSpPr>
        <p:spPr>
          <a:xfrm>
            <a:off x="2195513" y="381000"/>
            <a:ext cx="6948487" cy="541338"/>
          </a:xfrm>
        </p:spPr>
        <p:txBody>
          <a:bodyPr/>
          <a:lstStyle/>
          <a:p>
            <a:r>
              <a:rPr lang="hu-HU" dirty="0" smtClean="0"/>
              <a:t>CNG </a:t>
            </a:r>
            <a:r>
              <a:rPr lang="hu-HU" dirty="0"/>
              <a:t>porlasztó egység</a:t>
            </a:r>
            <a:endParaRPr lang="en-US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48465" y="6400800"/>
            <a:ext cx="411940" cy="340568"/>
          </a:xfrm>
          <a:solidFill>
            <a:srgbClr val="CC0000"/>
          </a:solidFill>
        </p:spPr>
        <p:txBody>
          <a:bodyPr/>
          <a:lstStyle/>
          <a:p>
            <a:pPr algn="ctr">
              <a:defRPr/>
            </a:pPr>
            <a:fld id="{E7B6BFB1-5B39-4AED-9D36-053800A2617D}" type="slidenum">
              <a:rPr lang="hu-HU" smtClean="0">
                <a:solidFill>
                  <a:schemeClr val="bg1"/>
                </a:solidFill>
              </a:rPr>
              <a:pPr algn="ctr">
                <a:defRPr/>
              </a:pPr>
              <a:t>8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2" name="Kép 11" descr="MiT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69954"/>
            <a:ext cx="5353640" cy="401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Kép 12" descr="IMG_04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693277"/>
            <a:ext cx="5580112" cy="4185084"/>
          </a:xfrm>
          <a:prstGeom prst="rect">
            <a:avLst/>
          </a:prstGeom>
        </p:spPr>
      </p:pic>
      <p:pic>
        <p:nvPicPr>
          <p:cNvPr id="15" name="Kép 14" descr="IMG_0485.JPG"/>
          <p:cNvPicPr>
            <a:picLocks noChangeAspect="1"/>
          </p:cNvPicPr>
          <p:nvPr/>
        </p:nvPicPr>
        <p:blipFill>
          <a:blip r:embed="rId6" cstate="print"/>
          <a:srcRect t="12156"/>
          <a:stretch>
            <a:fillRect/>
          </a:stretch>
        </p:blipFill>
        <p:spPr>
          <a:xfrm>
            <a:off x="179512" y="2847802"/>
            <a:ext cx="6046066" cy="3983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3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7"/>
          <p:cNvSpPr>
            <a:spLocks noChangeShapeType="1"/>
          </p:cNvSpPr>
          <p:nvPr/>
        </p:nvSpPr>
        <p:spPr bwMode="auto">
          <a:xfrm>
            <a:off x="0" y="9572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24579" name="Rectangle 25"/>
          <p:cNvSpPr>
            <a:spLocks noChangeArrowheads="1"/>
          </p:cNvSpPr>
          <p:nvPr/>
        </p:nvSpPr>
        <p:spPr bwMode="auto">
          <a:xfrm>
            <a:off x="7402966" y="142457"/>
            <a:ext cx="1752600" cy="234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5878966" y="146050"/>
            <a:ext cx="1524000" cy="234950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24582" name="Rectangle 29"/>
          <p:cNvSpPr>
            <a:spLocks noChangeArrowheads="1"/>
          </p:cNvSpPr>
          <p:nvPr/>
        </p:nvSpPr>
        <p:spPr bwMode="auto">
          <a:xfrm>
            <a:off x="1" y="142457"/>
            <a:ext cx="5878966" cy="2349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hu-HU" dirty="0">
              <a:latin typeface="Verdana" pitchFamily="34" charset="0"/>
            </a:endParaRPr>
          </a:p>
        </p:txBody>
      </p:sp>
      <p:pic>
        <p:nvPicPr>
          <p:cNvPr id="24584" name="Picture 34" descr="KonTra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999"/>
            <a:ext cx="1763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itle 1"/>
          <p:cNvSpPr>
            <a:spLocks noGrp="1"/>
          </p:cNvSpPr>
          <p:nvPr>
            <p:ph type="title"/>
          </p:nvPr>
        </p:nvSpPr>
        <p:spPr>
          <a:xfrm>
            <a:off x="2195513" y="381000"/>
            <a:ext cx="6948487" cy="541338"/>
          </a:xfrm>
        </p:spPr>
        <p:txBody>
          <a:bodyPr/>
          <a:lstStyle/>
          <a:p>
            <a:r>
              <a:rPr lang="hu-HU" dirty="0" err="1" smtClean="0"/>
              <a:t>Légrugok</a:t>
            </a:r>
            <a:r>
              <a:rPr lang="hu-HU" dirty="0" smtClean="0"/>
              <a:t> vizsgálata</a:t>
            </a:r>
            <a:endParaRPr lang="en-US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48465" y="6400800"/>
            <a:ext cx="411940" cy="340568"/>
          </a:xfrm>
          <a:solidFill>
            <a:srgbClr val="CC0000"/>
          </a:solidFill>
        </p:spPr>
        <p:txBody>
          <a:bodyPr/>
          <a:lstStyle/>
          <a:p>
            <a:pPr algn="ctr">
              <a:defRPr/>
            </a:pPr>
            <a:fld id="{E7B6BFB1-5B39-4AED-9D36-053800A2617D}" type="slidenum">
              <a:rPr lang="hu-HU" smtClean="0">
                <a:solidFill>
                  <a:schemeClr val="bg1"/>
                </a:solidFill>
              </a:rPr>
              <a:pPr algn="ctr">
                <a:defRPr/>
              </a:pPr>
              <a:t>9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t="908"/>
          <a:stretch>
            <a:fillRect/>
          </a:stretch>
        </p:blipFill>
        <p:spPr bwMode="auto">
          <a:xfrm>
            <a:off x="220928" y="1757969"/>
            <a:ext cx="8028383" cy="482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32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9796</TotalTime>
  <Words>742</Words>
  <Application>Microsoft Office PowerPoint</Application>
  <PresentationFormat>Diavetítés a képernyőre (4:3 oldalarány)</PresentationFormat>
  <Paragraphs>185</Paragraphs>
  <Slides>18</Slides>
  <Notes>18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0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Tahoma</vt:lpstr>
      <vt:lpstr>Times New Roman</vt:lpstr>
      <vt:lpstr>Verdana</vt:lpstr>
      <vt:lpstr>Alapértelmezett terv</vt:lpstr>
      <vt:lpstr>Kon – Trade Kft. </vt:lpstr>
      <vt:lpstr>Hagyományos módszerek</vt:lpstr>
      <vt:lpstr>Jövő</vt:lpstr>
      <vt:lpstr>MIST</vt:lpstr>
      <vt:lpstr>MIST</vt:lpstr>
      <vt:lpstr>CNG porlasztó egység</vt:lpstr>
      <vt:lpstr>CNG porlasztó egység</vt:lpstr>
      <vt:lpstr>CNG porlasztó egység</vt:lpstr>
      <vt:lpstr>Légrugok vizsgálata</vt:lpstr>
      <vt:lpstr>Levegő mint jelzőgáz</vt:lpstr>
      <vt:lpstr>Levegő mint jelzőgáz</vt:lpstr>
      <vt:lpstr>Eredmények</vt:lpstr>
      <vt:lpstr>Levegő mint jelzőgáz</vt:lpstr>
      <vt:lpstr>Multisniffer</vt:lpstr>
      <vt:lpstr>Multisniffer</vt:lpstr>
      <vt:lpstr>Multisniffer</vt:lpstr>
      <vt:lpstr>Összefoglalás</vt:lpstr>
      <vt:lpstr>Köszönöm a figyelmet!  KON-TRADE+ Kft   H-2040 Budaörs  Gyár utca 2.                                                                              Tel:  +36 (23) 503-880 Fax: +36 (23) 503-896 E-mail: info@kon-trade.hu</vt:lpstr>
    </vt:vector>
  </TitlesOfParts>
  <Company>Trade Technik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Robi</dc:creator>
  <cp:lastModifiedBy>Riku Lovics</cp:lastModifiedBy>
  <cp:revision>250</cp:revision>
  <dcterms:created xsi:type="dcterms:W3CDTF">2004-09-01T11:38:35Z</dcterms:created>
  <dcterms:modified xsi:type="dcterms:W3CDTF">2019-10-29T14:28:33Z</dcterms:modified>
</cp:coreProperties>
</file>