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301" r:id="rId2"/>
    <p:sldId id="556" r:id="rId3"/>
    <p:sldId id="569" r:id="rId4"/>
    <p:sldId id="567" r:id="rId5"/>
    <p:sldId id="568" r:id="rId6"/>
    <p:sldId id="588" r:id="rId7"/>
    <p:sldId id="560" r:id="rId8"/>
    <p:sldId id="561" r:id="rId9"/>
    <p:sldId id="564" r:id="rId10"/>
    <p:sldId id="565" r:id="rId11"/>
    <p:sldId id="566" r:id="rId12"/>
    <p:sldId id="562" r:id="rId13"/>
    <p:sldId id="563" r:id="rId14"/>
    <p:sldId id="559" r:id="rId15"/>
    <p:sldId id="558" r:id="rId16"/>
    <p:sldId id="589" r:id="rId17"/>
    <p:sldId id="574" r:id="rId18"/>
    <p:sldId id="573" r:id="rId19"/>
    <p:sldId id="576" r:id="rId20"/>
    <p:sldId id="570" r:id="rId21"/>
    <p:sldId id="577" r:id="rId22"/>
    <p:sldId id="571" r:id="rId23"/>
    <p:sldId id="572" r:id="rId24"/>
    <p:sldId id="578" r:id="rId25"/>
    <p:sldId id="579" r:id="rId26"/>
    <p:sldId id="580" r:id="rId27"/>
    <p:sldId id="581" r:id="rId28"/>
    <p:sldId id="575" r:id="rId29"/>
    <p:sldId id="582" r:id="rId30"/>
    <p:sldId id="585" r:id="rId31"/>
    <p:sldId id="587" r:id="rId32"/>
    <p:sldId id="586" r:id="rId33"/>
    <p:sldId id="583" r:id="rId34"/>
    <p:sldId id="584" r:id="rId35"/>
    <p:sldId id="555" r:id="rId36"/>
  </p:sldIdLst>
  <p:sldSz cx="9906000" cy="6858000" type="A4"/>
  <p:notesSz cx="6669088" cy="9820275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0000"/>
    <a:srgbClr val="000000"/>
    <a:srgbClr val="003300"/>
    <a:srgbClr val="FF3300"/>
    <a:srgbClr val="CC0000"/>
    <a:srgbClr val="66CCFF"/>
    <a:srgbClr val="CC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45" autoAdjust="0"/>
  </p:normalViewPr>
  <p:slideViewPr>
    <p:cSldViewPr>
      <p:cViewPr varScale="1">
        <p:scale>
          <a:sx n="52" d="100"/>
          <a:sy n="52" d="100"/>
        </p:scale>
        <p:origin x="-840" y="-82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231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830"/>
    </p:cViewPr>
  </p:sorterViewPr>
  <p:notesViewPr>
    <p:cSldViewPr>
      <p:cViewPr varScale="1">
        <p:scale>
          <a:sx n="54" d="100"/>
          <a:sy n="54" d="100"/>
        </p:scale>
        <p:origin x="-1794" y="-78"/>
      </p:cViewPr>
      <p:guideLst>
        <p:guide orient="horz" pos="3093"/>
        <p:guide pos="210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0000" y="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96400"/>
            <a:ext cx="2895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57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0000" y="9296400"/>
            <a:ext cx="2895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A94B08BE-9E6E-4C80-BBCD-56DD22F9F57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0000" y="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55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62000"/>
            <a:ext cx="52832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48200"/>
            <a:ext cx="48768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noProof="0" smtClean="0"/>
              <a:t>Mintaszöveg szerkesztése 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</a:p>
        </p:txBody>
      </p:sp>
      <p:sp>
        <p:nvSpPr>
          <p:cNvPr id="1167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96400"/>
            <a:ext cx="2895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167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0000" y="9296400"/>
            <a:ext cx="2895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2C69D156-77AE-46B9-B60A-E1AD0B998A3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323B203-2DEB-4FFE-AAEB-F9A353783B2D}" type="slidenum">
              <a:rPr lang="hu-HU" smtClean="0"/>
              <a:pPr>
                <a:defRPr/>
              </a:pPr>
              <a:t>1</a:t>
            </a:fld>
            <a:endParaRPr lang="hu-HU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Jegyzetek hely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smtClean="0">
              <a:latin typeface="Arial" pitchFamily="34" charset="0"/>
            </a:endParaRPr>
          </a:p>
        </p:txBody>
      </p:sp>
      <p:sp>
        <p:nvSpPr>
          <p:cNvPr id="38916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4D64BF-29F0-4ECE-9EA7-FFDD2B64C964}" type="slidenum">
              <a:rPr lang="hu-HU" smtClean="0"/>
              <a:pPr>
                <a:defRPr/>
              </a:pPr>
              <a:t>5</a:t>
            </a:fld>
            <a:endParaRPr lang="hu-H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Jegyzetek hely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70660" name="Dia számának hely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38A939-30D4-450B-B484-F0C236A82187}" type="slidenum">
              <a:rPr lang="hu-HU" smtClean="0"/>
              <a:pPr/>
              <a:t>15</a:t>
            </a:fld>
            <a:endParaRPr lang="hu-H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3DA9F6-B5FA-4827-AFC0-9C6C6050BA0A}" type="slidenum">
              <a:rPr lang="en-GB"/>
              <a:pPr/>
              <a:t>18</a:t>
            </a:fld>
            <a:endParaRPr lang="en-GB"/>
          </a:p>
        </p:txBody>
      </p:sp>
      <p:sp>
        <p:nvSpPr>
          <p:cNvPr id="308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57225" y="765175"/>
            <a:ext cx="5356225" cy="3708400"/>
          </a:xfrm>
          <a:ln/>
        </p:spPr>
      </p:sp>
      <p:sp>
        <p:nvSpPr>
          <p:cNvPr id="308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420" y="4692723"/>
            <a:ext cx="4890250" cy="4362626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B807E6A-02C6-433B-982D-2AE72C3C0CE5}" type="slidenum">
              <a:rPr lang="hu-HU" smtClean="0">
                <a:latin typeface="Arial" pitchFamily="34" charset="0"/>
              </a:rPr>
              <a:pPr/>
              <a:t>22</a:t>
            </a:fld>
            <a:endParaRPr lang="hu-HU" smtClean="0">
              <a:latin typeface="Arial" pitchFamily="34" charset="0"/>
            </a:endParaRPr>
          </a:p>
        </p:txBody>
      </p:sp>
      <p:sp>
        <p:nvSpPr>
          <p:cNvPr id="192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25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dirty="0" smtClean="0"/>
              <a:t>Alcím mintájának szerkesztése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9579E-C43C-4D2E-9DCA-BD7DA821AB9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pic>
        <p:nvPicPr>
          <p:cNvPr id="7" name="Kép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lc="http://schemas.openxmlformats.org/drawingml/2006/lockedCanvas"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452778" y="6001490"/>
            <a:ext cx="642702" cy="642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09" name="Picture 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8310" y="6004726"/>
            <a:ext cx="643714" cy="640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47DF60-FD9F-4AC9-9A50-3A6F3CABC8F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  <p:transition spd="slow">
    <p:cover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6D8790-EA42-4AEF-83E7-B2C4BD2DA1E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  <p:transition spd="slow">
    <p:cover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7058025" y="609600"/>
            <a:ext cx="2105025" cy="54864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742950" y="609600"/>
            <a:ext cx="6162675" cy="54864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0512C1-D3C9-4145-9C5C-E97247BA38F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  <p:transition spd="slow">
    <p:cover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yéni elrendez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4985FA-7A86-450E-A36B-A3D25556712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2DFBFA-F23E-4DE2-BBFB-63BBEE9493A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FDECAF-586E-4239-86C5-C8E70364782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742950" y="1981200"/>
            <a:ext cx="41338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5029200" y="1981200"/>
            <a:ext cx="41338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953A2B-055F-4809-8833-31FD349D079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CEC756-1378-4C28-B582-689E0DA7B69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1DC857-C2CB-40CA-B483-DB491F3F231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  <p:transition spd="slow">
    <p:cover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585619-2F20-49F1-8400-677C4246419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  <p:transition spd="slow">
    <p:cover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4A3F8E-6884-48EA-BCE9-86B7DC19B44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  <p:transition spd="slow">
    <p:cover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1" descr="04-UD_logo copy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452406" y="-12700"/>
            <a:ext cx="9001125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42950" y="609600"/>
            <a:ext cx="84201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2950" y="1981200"/>
            <a:ext cx="84201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 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295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8400"/>
            <a:ext cx="3136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fld id="{8E12D5C3-D7A0-4CD0-B345-F562545A27F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560388" y="5949950"/>
            <a:ext cx="8763000" cy="755650"/>
          </a:xfrm>
          <a:prstGeom prst="rect">
            <a:avLst/>
          </a:prstGeom>
          <a:solidFill>
            <a:schemeClr val="hlink">
              <a:alpha val="50000"/>
            </a:scheme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hu-HU">
              <a:cs typeface="+mn-cs"/>
            </a:endParaRP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1639888" y="6021388"/>
            <a:ext cx="746760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hu-HU" sz="1600" b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40.</a:t>
            </a:r>
            <a:r>
              <a:rPr lang="hu-HU" sz="1600" b="1" baseline="0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 Balatoni Ankét</a:t>
            </a:r>
            <a:endParaRPr lang="hu-HU" sz="1600" b="1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+mn-cs"/>
            </a:endParaRPr>
          </a:p>
          <a:p>
            <a:pPr algn="ctr" eaLnBrk="0" hangingPunct="0">
              <a:defRPr/>
            </a:pPr>
            <a:r>
              <a:rPr lang="hu-H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rPr>
              <a:t>SIÓFOK, 2019. november 21-23.</a:t>
            </a:r>
            <a:endParaRPr lang="hu-HU" sz="1400" dirty="0">
              <a:cs typeface="+mn-cs"/>
            </a:endParaRPr>
          </a:p>
        </p:txBody>
      </p:sp>
      <p:pic>
        <p:nvPicPr>
          <p:cNvPr id="16394" name="Picture 20" descr="Debr Egy címer nézet-2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8553450" y="6021388"/>
            <a:ext cx="465138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5" name="Picture 22" descr="cimer"/>
          <p:cNvPicPr>
            <a:picLocks noChangeAspect="1" noChangeArrowheads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579438" y="5929313"/>
            <a:ext cx="873125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Kép 11"/>
          <p:cNvPicPr>
            <a:picLocks noChangeAspect="1"/>
          </p:cNvPicPr>
          <p:nvPr userDrawn="1"/>
        </p:nvPicPr>
        <p:blipFill>
          <a:blip r:embed="rId17" cstate="email">
            <a:extLst>
              <a:ext uri="{28A0092B-C50C-407E-A947-70E740481C1C}">
                <a14:useLocalDpi xmlns:lc="http://schemas.openxmlformats.org/drawingml/2006/lockedCanvas"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452778" y="6001490"/>
            <a:ext cx="642702" cy="642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738310" y="6004726"/>
            <a:ext cx="643714" cy="640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74" r:id="rId1"/>
    <p:sldLayoutId id="2147484263" r:id="rId2"/>
    <p:sldLayoutId id="2147484264" r:id="rId3"/>
    <p:sldLayoutId id="2147484265" r:id="rId4"/>
    <p:sldLayoutId id="2147484266" r:id="rId5"/>
    <p:sldLayoutId id="2147484267" r:id="rId6"/>
    <p:sldLayoutId id="2147484268" r:id="rId7"/>
    <p:sldLayoutId id="2147484269" r:id="rId8"/>
    <p:sldLayoutId id="2147484270" r:id="rId9"/>
    <p:sldLayoutId id="2147484271" r:id="rId10"/>
    <p:sldLayoutId id="2147484272" r:id="rId11"/>
    <p:sldLayoutId id="2147484273" r:id="rId12"/>
  </p:sldLayoutIdLst>
  <p:transition spd="slow">
    <p:cover dir="d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4.v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9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2.png"/><Relationship Id="rId4" Type="http://schemas.openxmlformats.org/officeDocument/2006/relationships/image" Target="../media/image4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2.png"/><Relationship Id="rId7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762000" y="2286000"/>
            <a:ext cx="8382000" cy="1143000"/>
          </a:xfrm>
        </p:spPr>
        <p:txBody>
          <a:bodyPr/>
          <a:lstStyle/>
          <a:p>
            <a:r>
              <a:rPr lang="hu-HU" smtClean="0"/>
              <a:t/>
            </a:r>
            <a:br>
              <a:rPr lang="hu-HU" smtClean="0"/>
            </a:br>
            <a:r>
              <a:rPr lang="hu-HU" smtClean="0"/>
              <a:t/>
            </a:r>
            <a:br>
              <a:rPr lang="hu-HU" smtClean="0"/>
            </a:br>
            <a:r>
              <a:rPr lang="hu-HU" smtClean="0"/>
              <a:t/>
            </a:r>
            <a:br>
              <a:rPr lang="hu-HU" smtClean="0"/>
            </a:br>
            <a:r>
              <a:rPr lang="hu-HU" smtClean="0"/>
              <a:t/>
            </a:r>
            <a:br>
              <a:rPr lang="hu-HU" smtClean="0"/>
            </a:br>
            <a:r>
              <a:rPr lang="hu-HU" smtClean="0"/>
              <a:t/>
            </a:r>
            <a:br>
              <a:rPr lang="hu-HU" smtClean="0"/>
            </a:br>
            <a:endParaRPr lang="hu-HU" smtClean="0"/>
          </a:p>
        </p:txBody>
      </p:sp>
      <p:sp>
        <p:nvSpPr>
          <p:cNvPr id="8" name="Téglalap 7"/>
          <p:cNvSpPr/>
          <p:nvPr/>
        </p:nvSpPr>
        <p:spPr>
          <a:xfrm>
            <a:off x="309563" y="105297"/>
            <a:ext cx="9596437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hu-HU" sz="4000" b="1" dirty="0" smtClean="0"/>
              <a:t>A nyomástartó edény tervezés fejlődése a szerkezet </a:t>
            </a:r>
            <a:r>
              <a:rPr lang="hu-H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biztonsága</a:t>
            </a:r>
            <a:r>
              <a:rPr lang="hu-HU" sz="4000" b="1" dirty="0" smtClean="0"/>
              <a:t> szempontjából</a:t>
            </a:r>
            <a:endParaRPr lang="hu-HU" sz="4000" dirty="0"/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5953125" y="1928813"/>
            <a:ext cx="3671888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 algn="ctr" eaLnBrk="0" hangingPunct="0">
              <a:defRPr/>
            </a:pPr>
            <a:endParaRPr lang="hu-HU" sz="28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+mn-cs"/>
            </a:endParaRPr>
          </a:p>
          <a:p>
            <a:pPr lvl="1" algn="ctr" eaLnBrk="0" hangingPunct="0">
              <a:defRPr/>
            </a:pPr>
            <a:endParaRPr lang="hu-HU" sz="28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+mn-cs"/>
            </a:endParaRPr>
          </a:p>
          <a:p>
            <a:pPr lvl="1" algn="ctr" eaLnBrk="0" hangingPunct="0">
              <a:defRPr/>
            </a:pPr>
            <a:endParaRPr lang="hu-HU" sz="28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+mn-cs"/>
            </a:endParaRPr>
          </a:p>
          <a:p>
            <a:pPr lvl="1" algn="ctr" eaLnBrk="0" hangingPunct="0">
              <a:defRPr/>
            </a:pPr>
            <a:r>
              <a:rPr lang="hu-HU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Tóth László</a:t>
            </a:r>
          </a:p>
          <a:p>
            <a:pPr lvl="1" algn="ctr" eaLnBrk="0" hangingPunct="0">
              <a:defRPr/>
            </a:pPr>
            <a:r>
              <a:rPr lang="hu-HU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egyetemi tanár</a:t>
            </a:r>
          </a:p>
          <a:p>
            <a:pPr lvl="1" algn="ctr" eaLnBrk="0" hangingPunct="0">
              <a:defRPr/>
            </a:pPr>
            <a:endParaRPr lang="hu-HU" sz="2800" b="1" dirty="0">
              <a:solidFill>
                <a:schemeClr val="tx2"/>
              </a:solidFill>
              <a:latin typeface="Arial" charset="0"/>
              <a:cs typeface="+mn-cs"/>
            </a:endParaRPr>
          </a:p>
          <a:p>
            <a:pPr lvl="1" algn="ctr" eaLnBrk="0" hangingPunct="0">
              <a:defRPr/>
            </a:pPr>
            <a:endParaRPr lang="hu-HU" sz="2800" b="1" dirty="0">
              <a:cs typeface="Times New Roman" pitchFamily="18" charset="0"/>
            </a:endParaRPr>
          </a:p>
        </p:txBody>
      </p:sp>
      <p:grpSp>
        <p:nvGrpSpPr>
          <p:cNvPr id="18437" name="Group 3"/>
          <p:cNvGrpSpPr>
            <a:grpSpLocks/>
          </p:cNvGrpSpPr>
          <p:nvPr/>
        </p:nvGrpSpPr>
        <p:grpSpPr bwMode="auto">
          <a:xfrm>
            <a:off x="166654" y="1622441"/>
            <a:ext cx="5857875" cy="4021137"/>
            <a:chOff x="240" y="432"/>
            <a:chExt cx="3279" cy="2496"/>
          </a:xfrm>
        </p:grpSpPr>
        <p:sp>
          <p:nvSpPr>
            <p:cNvPr id="18438" name="Rectangle 4"/>
            <p:cNvSpPr>
              <a:spLocks noChangeArrowheads="1"/>
            </p:cNvSpPr>
            <p:nvPr/>
          </p:nvSpPr>
          <p:spPr bwMode="auto">
            <a:xfrm>
              <a:off x="240" y="432"/>
              <a:ext cx="3279" cy="2496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hu-HU"/>
            </a:p>
          </p:txBody>
        </p:sp>
        <p:pic>
          <p:nvPicPr>
            <p:cNvPr id="18439" name="Picture 5" descr="Bayep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88" y="506"/>
              <a:ext cx="3191" cy="2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Text Box 2"/>
          <p:cNvSpPr txBox="1">
            <a:spLocks noChangeArrowheads="1"/>
          </p:cNvSpPr>
          <p:nvPr/>
        </p:nvSpPr>
        <p:spPr bwMode="auto">
          <a:xfrm>
            <a:off x="1006079" y="990600"/>
            <a:ext cx="3369071" cy="584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hu-HU" sz="3200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KIÉRTÉKELÉS</a:t>
            </a:r>
            <a:endParaRPr lang="hu-HU" b="1" dirty="0">
              <a:solidFill>
                <a:schemeClr val="accent2"/>
              </a:solidFill>
              <a:latin typeface="Arial" charset="0"/>
              <a:cs typeface="Arial" charset="0"/>
            </a:endParaRPr>
          </a:p>
        </p:txBody>
      </p:sp>
      <p:sp>
        <p:nvSpPr>
          <p:cNvPr id="156675" name="AutoShape 3"/>
          <p:cNvSpPr>
            <a:spLocks noChangeArrowheads="1"/>
          </p:cNvSpPr>
          <p:nvPr/>
        </p:nvSpPr>
        <p:spPr bwMode="auto">
          <a:xfrm rot="10800000">
            <a:off x="4787900" y="838200"/>
            <a:ext cx="3054350" cy="8382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184 w 21600"/>
              <a:gd name="T13" fmla="*/ 4184 h 21600"/>
              <a:gd name="T14" fmla="*/ 17416 w 21600"/>
              <a:gd name="T15" fmla="*/ 1741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4767" y="21600"/>
                </a:lnTo>
                <a:lnTo>
                  <a:pt x="16833" y="21600"/>
                </a:lnTo>
                <a:lnTo>
                  <a:pt x="21600" y="0"/>
                </a:lnTo>
                <a:close/>
              </a:path>
            </a:pathLst>
          </a:custGeom>
          <a:gradFill rotWithShape="0">
            <a:gsLst>
              <a:gs pos="0">
                <a:srgbClr val="CC3300"/>
              </a:gs>
              <a:gs pos="100000">
                <a:schemeClr val="accent1"/>
              </a:gs>
            </a:gsLst>
            <a:lin ang="5400000" scaled="1"/>
          </a:gra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76132" name="AutoShape 4"/>
          <p:cNvSpPr>
            <a:spLocks noChangeArrowheads="1"/>
          </p:cNvSpPr>
          <p:nvPr/>
        </p:nvSpPr>
        <p:spPr bwMode="auto">
          <a:xfrm rot="10800000">
            <a:off x="1651000" y="2819400"/>
            <a:ext cx="7099300" cy="22860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206 w 21600"/>
              <a:gd name="T13" fmla="*/ 4206 h 21600"/>
              <a:gd name="T14" fmla="*/ 17394 w 21600"/>
              <a:gd name="T15" fmla="*/ 1739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4811" y="21600"/>
                </a:lnTo>
                <a:lnTo>
                  <a:pt x="16789" y="21600"/>
                </a:lnTo>
                <a:lnTo>
                  <a:pt x="21600" y="0"/>
                </a:lnTo>
                <a:close/>
              </a:path>
            </a:pathLst>
          </a:custGeom>
          <a:gradFill rotWithShape="0">
            <a:gsLst>
              <a:gs pos="0">
                <a:srgbClr val="CC3300"/>
              </a:gs>
              <a:gs pos="100000">
                <a:schemeClr val="accent1"/>
              </a:gs>
            </a:gsLst>
            <a:lin ang="5400000" scaled="1"/>
          </a:gra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990600" y="2819400"/>
            <a:ext cx="4127500" cy="2286000"/>
            <a:chOff x="864" y="1776"/>
            <a:chExt cx="2208" cy="1440"/>
          </a:xfrm>
        </p:grpSpPr>
        <p:sp>
          <p:nvSpPr>
            <p:cNvPr id="156682" name="Freeform 6"/>
            <p:cNvSpPr>
              <a:spLocks/>
            </p:cNvSpPr>
            <p:nvPr/>
          </p:nvSpPr>
          <p:spPr bwMode="auto">
            <a:xfrm>
              <a:off x="864" y="1776"/>
              <a:ext cx="2208" cy="1440"/>
            </a:xfrm>
            <a:custGeom>
              <a:avLst/>
              <a:gdLst>
                <a:gd name="T0" fmla="*/ 2147483647 w 796"/>
                <a:gd name="T1" fmla="*/ 0 h 528"/>
                <a:gd name="T2" fmla="*/ 2147483647 w 796"/>
                <a:gd name="T3" fmla="*/ 0 h 528"/>
                <a:gd name="T4" fmla="*/ 2147483647 w 796"/>
                <a:gd name="T5" fmla="*/ 2147483647 h 528"/>
                <a:gd name="T6" fmla="*/ 0 w 796"/>
                <a:gd name="T7" fmla="*/ 2147483647 h 528"/>
                <a:gd name="T8" fmla="*/ 2147483647 w 796"/>
                <a:gd name="T9" fmla="*/ 0 h 5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96"/>
                <a:gd name="T16" fmla="*/ 0 h 528"/>
                <a:gd name="T17" fmla="*/ 796 w 796"/>
                <a:gd name="T18" fmla="*/ 528 h 5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96" h="528">
                  <a:moveTo>
                    <a:pt x="432" y="0"/>
                  </a:moveTo>
                  <a:lnTo>
                    <a:pt x="796" y="0"/>
                  </a:lnTo>
                  <a:lnTo>
                    <a:pt x="796" y="528"/>
                  </a:lnTo>
                  <a:lnTo>
                    <a:pt x="0" y="528"/>
                  </a:lnTo>
                  <a:lnTo>
                    <a:pt x="432" y="0"/>
                  </a:lnTo>
                  <a:close/>
                </a:path>
              </a:pathLst>
            </a:custGeom>
            <a:solidFill>
              <a:schemeClr val="tx2"/>
            </a:solidFill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76135" name="Text Box 7"/>
            <p:cNvSpPr txBox="1">
              <a:spLocks noChangeArrowheads="1"/>
            </p:cNvSpPr>
            <p:nvPr/>
          </p:nvSpPr>
          <p:spPr bwMode="auto">
            <a:xfrm>
              <a:off x="1662" y="2446"/>
              <a:ext cx="1278" cy="36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hu-HU" sz="3200" u="sng">
                  <a:solidFill>
                    <a:srgbClr val="FFCC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</a:rPr>
                <a:t>SZAKÉRTŐ</a:t>
              </a:r>
              <a:endParaRPr lang="hu-HU">
                <a:solidFill>
                  <a:schemeClr val="accent2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5118100" y="2819400"/>
            <a:ext cx="4203171" cy="2286000"/>
            <a:chOff x="2976" y="1776"/>
            <a:chExt cx="2444" cy="1440"/>
          </a:xfrm>
        </p:grpSpPr>
        <p:sp>
          <p:nvSpPr>
            <p:cNvPr id="156679" name="Freeform 9"/>
            <p:cNvSpPr>
              <a:spLocks/>
            </p:cNvSpPr>
            <p:nvPr/>
          </p:nvSpPr>
          <p:spPr bwMode="auto">
            <a:xfrm>
              <a:off x="2976" y="1776"/>
              <a:ext cx="2444" cy="1440"/>
            </a:xfrm>
            <a:custGeom>
              <a:avLst/>
              <a:gdLst>
                <a:gd name="T0" fmla="*/ 2147483647 w 796"/>
                <a:gd name="T1" fmla="*/ 0 h 528"/>
                <a:gd name="T2" fmla="*/ 0 w 796"/>
                <a:gd name="T3" fmla="*/ 0 h 528"/>
                <a:gd name="T4" fmla="*/ 0 w 796"/>
                <a:gd name="T5" fmla="*/ 2147483647 h 528"/>
                <a:gd name="T6" fmla="*/ 2147483647 w 796"/>
                <a:gd name="T7" fmla="*/ 2147483647 h 528"/>
                <a:gd name="T8" fmla="*/ 2147483647 w 796"/>
                <a:gd name="T9" fmla="*/ 0 h 5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96"/>
                <a:gd name="T16" fmla="*/ 0 h 528"/>
                <a:gd name="T17" fmla="*/ 796 w 796"/>
                <a:gd name="T18" fmla="*/ 528 h 5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96" h="528">
                  <a:moveTo>
                    <a:pt x="396" y="0"/>
                  </a:moveTo>
                  <a:lnTo>
                    <a:pt x="0" y="0"/>
                  </a:lnTo>
                  <a:lnTo>
                    <a:pt x="0" y="528"/>
                  </a:lnTo>
                  <a:lnTo>
                    <a:pt x="796" y="528"/>
                  </a:lnTo>
                  <a:lnTo>
                    <a:pt x="396" y="0"/>
                  </a:lnTo>
                  <a:close/>
                </a:path>
              </a:pathLst>
            </a:custGeom>
            <a:solidFill>
              <a:srgbClr val="FF6600"/>
            </a:solidFill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76138" name="Text Box 10"/>
            <p:cNvSpPr txBox="1">
              <a:spLocks noChangeArrowheads="1"/>
            </p:cNvSpPr>
            <p:nvPr/>
          </p:nvSpPr>
          <p:spPr bwMode="auto">
            <a:xfrm>
              <a:off x="3047" y="2158"/>
              <a:ext cx="1456" cy="36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hu-HU" sz="3200" u="sng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</a:rPr>
                <a:t>SZAKÉRTŐI</a:t>
              </a:r>
              <a:endParaRPr lang="hu-HU">
                <a:solidFill>
                  <a:schemeClr val="accent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6139" name="Text Box 11"/>
            <p:cNvSpPr txBox="1">
              <a:spLocks noChangeArrowheads="1"/>
            </p:cNvSpPr>
            <p:nvPr/>
          </p:nvSpPr>
          <p:spPr bwMode="auto">
            <a:xfrm>
              <a:off x="3020" y="2638"/>
              <a:ext cx="1739" cy="36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hu-HU" sz="3200" u="sng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</a:rPr>
                <a:t>RENDSZEREK</a:t>
              </a:r>
            </a:p>
          </p:txBody>
        </p:sp>
      </p:grp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6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6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3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AutoShape 2"/>
          <p:cNvSpPr>
            <a:spLocks noChangeArrowheads="1"/>
          </p:cNvSpPr>
          <p:nvPr/>
        </p:nvSpPr>
        <p:spPr bwMode="auto">
          <a:xfrm rot="10800000">
            <a:off x="4719108" y="188913"/>
            <a:ext cx="4870450" cy="9144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016 w 21600"/>
              <a:gd name="T13" fmla="*/ 3016 h 21600"/>
              <a:gd name="T14" fmla="*/ 18584 w 21600"/>
              <a:gd name="T15" fmla="*/ 1858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432" y="21600"/>
                </a:lnTo>
                <a:lnTo>
                  <a:pt x="19168" y="21600"/>
                </a:lnTo>
                <a:lnTo>
                  <a:pt x="21600" y="0"/>
                </a:lnTo>
                <a:close/>
              </a:path>
            </a:pathLst>
          </a:custGeom>
          <a:gradFill rotWithShape="0">
            <a:gsLst>
              <a:gs pos="0">
                <a:srgbClr val="FF6600"/>
              </a:gs>
              <a:gs pos="100000">
                <a:srgbClr val="FFCC00"/>
              </a:gs>
            </a:gsLst>
            <a:lin ang="5400000" scaled="1"/>
          </a:gra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01379" name="Text Box 3"/>
          <p:cNvSpPr txBox="1">
            <a:spLocks noChangeArrowheads="1"/>
          </p:cNvSpPr>
          <p:nvPr/>
        </p:nvSpPr>
        <p:spPr bwMode="auto">
          <a:xfrm>
            <a:off x="0" y="428605"/>
            <a:ext cx="5186893" cy="58578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hu-HU" sz="3200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„</a:t>
            </a:r>
            <a:r>
              <a:rPr lang="hu-HU" sz="2800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Üzemeltetési tapasztalat</a:t>
            </a:r>
            <a:r>
              <a:rPr lang="en-GB" sz="2800" u="sng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”</a:t>
            </a:r>
            <a:endParaRPr lang="en-GB" sz="2800" dirty="0">
              <a:latin typeface="Arial" charset="0"/>
              <a:cs typeface="Arial" charset="0"/>
            </a:endParaRPr>
          </a:p>
        </p:txBody>
      </p:sp>
      <p:sp>
        <p:nvSpPr>
          <p:cNvPr id="101380" name="AutoShape 4"/>
          <p:cNvSpPr>
            <a:spLocks noChangeArrowheads="1"/>
          </p:cNvSpPr>
          <p:nvPr/>
        </p:nvSpPr>
        <p:spPr bwMode="auto">
          <a:xfrm rot="10800000">
            <a:off x="1052513" y="3284538"/>
            <a:ext cx="7677150" cy="22860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866 w 21600"/>
              <a:gd name="T13" fmla="*/ 3866 h 21600"/>
              <a:gd name="T14" fmla="*/ 17734 w 21600"/>
              <a:gd name="T15" fmla="*/ 1773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4132" y="21600"/>
                </a:lnTo>
                <a:lnTo>
                  <a:pt x="17468" y="21600"/>
                </a:lnTo>
                <a:lnTo>
                  <a:pt x="21600" y="0"/>
                </a:lnTo>
                <a:close/>
              </a:path>
            </a:pathLst>
          </a:custGeom>
          <a:gradFill rotWithShape="0">
            <a:gsLst>
              <a:gs pos="0">
                <a:srgbClr val="FF6600"/>
              </a:gs>
              <a:gs pos="100000">
                <a:srgbClr val="FFCC00"/>
              </a:gs>
            </a:gsLst>
            <a:lin ang="5400000" scaled="1"/>
          </a:gra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01381" name="Freeform 5"/>
          <p:cNvSpPr>
            <a:spLocks/>
          </p:cNvSpPr>
          <p:nvPr/>
        </p:nvSpPr>
        <p:spPr bwMode="auto">
          <a:xfrm>
            <a:off x="975122" y="3284538"/>
            <a:ext cx="2641600" cy="2286000"/>
          </a:xfrm>
          <a:custGeom>
            <a:avLst/>
            <a:gdLst>
              <a:gd name="T0" fmla="*/ 2147483647 w 796"/>
              <a:gd name="T1" fmla="*/ 0 h 528"/>
              <a:gd name="T2" fmla="*/ 2147483647 w 796"/>
              <a:gd name="T3" fmla="*/ 0 h 528"/>
              <a:gd name="T4" fmla="*/ 2147483647 w 796"/>
              <a:gd name="T5" fmla="*/ 2147483647 h 528"/>
              <a:gd name="T6" fmla="*/ 0 w 796"/>
              <a:gd name="T7" fmla="*/ 2147483647 h 528"/>
              <a:gd name="T8" fmla="*/ 2147483647 w 796"/>
              <a:gd name="T9" fmla="*/ 0 h 5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96"/>
              <a:gd name="T16" fmla="*/ 0 h 528"/>
              <a:gd name="T17" fmla="*/ 796 w 796"/>
              <a:gd name="T18" fmla="*/ 528 h 5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96" h="528">
                <a:moveTo>
                  <a:pt x="432" y="0"/>
                </a:moveTo>
                <a:lnTo>
                  <a:pt x="796" y="0"/>
                </a:lnTo>
                <a:lnTo>
                  <a:pt x="796" y="528"/>
                </a:lnTo>
                <a:lnTo>
                  <a:pt x="0" y="528"/>
                </a:lnTo>
                <a:lnTo>
                  <a:pt x="432" y="0"/>
                </a:lnTo>
                <a:close/>
              </a:path>
            </a:pathLst>
          </a:custGeom>
          <a:solidFill>
            <a:schemeClr val="tx2"/>
          </a:solidFill>
          <a:ln w="222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584729" y="1557338"/>
            <a:ext cx="2889250" cy="536575"/>
            <a:chOff x="240" y="1200"/>
            <a:chExt cx="1680" cy="338"/>
          </a:xfrm>
        </p:grpSpPr>
        <p:sp>
          <p:nvSpPr>
            <p:cNvPr id="157718" name="AutoShape 7"/>
            <p:cNvSpPr>
              <a:spLocks noChangeArrowheads="1"/>
            </p:cNvSpPr>
            <p:nvPr/>
          </p:nvSpPr>
          <p:spPr bwMode="auto">
            <a:xfrm>
              <a:off x="240" y="1200"/>
              <a:ext cx="1680" cy="336"/>
            </a:xfrm>
            <a:prstGeom prst="wedgeRoundRectCallout">
              <a:avLst>
                <a:gd name="adj1" fmla="val 29764"/>
                <a:gd name="adj2" fmla="val 318153"/>
                <a:gd name="adj3" fmla="val 16667"/>
              </a:avLst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 altLang="hu-HU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35863" name="Text Box 8"/>
            <p:cNvSpPr txBox="1">
              <a:spLocks noChangeArrowheads="1"/>
            </p:cNvSpPr>
            <p:nvPr/>
          </p:nvSpPr>
          <p:spPr bwMode="auto">
            <a:xfrm>
              <a:off x="315" y="1247"/>
              <a:ext cx="1201" cy="29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hu-HU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Arial" charset="0"/>
                </a:rPr>
                <a:t>„</a:t>
              </a:r>
              <a:r>
                <a:rPr lang="en-GB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Arial" charset="0"/>
                </a:rPr>
                <a:t>Pap</a:t>
              </a:r>
              <a:r>
                <a:rPr lang="hu-HU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Arial" charset="0"/>
                </a:rPr>
                <a:t>i</a:t>
              </a:r>
              <a:r>
                <a:rPr lang="en-GB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Arial" charset="0"/>
                </a:rPr>
                <a:t>r</a:t>
              </a:r>
              <a:r>
                <a:rPr lang="hu-HU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Arial" charset="0"/>
                </a:rPr>
                <a:t>alapú”</a:t>
              </a:r>
              <a:endPara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endParaRP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938323" y="1773238"/>
            <a:ext cx="3549650" cy="544512"/>
            <a:chOff x="2400" y="1200"/>
            <a:chExt cx="2064" cy="343"/>
          </a:xfrm>
        </p:grpSpPr>
        <p:sp>
          <p:nvSpPr>
            <p:cNvPr id="157716" name="AutoShape 10"/>
            <p:cNvSpPr>
              <a:spLocks noChangeArrowheads="1"/>
            </p:cNvSpPr>
            <p:nvPr/>
          </p:nvSpPr>
          <p:spPr bwMode="auto">
            <a:xfrm>
              <a:off x="2448" y="1207"/>
              <a:ext cx="1968" cy="336"/>
            </a:xfrm>
            <a:prstGeom prst="wedgeRoundRectCallout">
              <a:avLst>
                <a:gd name="adj1" fmla="val 18088"/>
                <a:gd name="adj2" fmla="val 318153"/>
                <a:gd name="adj3" fmla="val 16667"/>
              </a:avLst>
            </a:prstGeom>
            <a:solidFill>
              <a:schemeClr val="accent2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 altLang="hu-HU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35861" name="Text Box 11"/>
            <p:cNvSpPr txBox="1">
              <a:spLocks noChangeArrowheads="1"/>
            </p:cNvSpPr>
            <p:nvPr/>
          </p:nvSpPr>
          <p:spPr bwMode="auto">
            <a:xfrm>
              <a:off x="2400" y="1200"/>
              <a:ext cx="2064" cy="29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hu-HU" dirty="0" smtClean="0">
                  <a:solidFill>
                    <a:srgbClr val="FFFF00"/>
                  </a:solidFill>
                  <a:latin typeface="Arial" charset="0"/>
                  <a:cs typeface="Arial" charset="0"/>
                </a:rPr>
                <a:t>„</a:t>
              </a:r>
              <a:r>
                <a:rPr lang="hu-HU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Arial" charset="0"/>
                </a:rPr>
                <a:t>E</a:t>
              </a:r>
              <a:r>
                <a:rPr lang="en-GB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Arial" charset="0"/>
                </a:rPr>
                <a:t>le</a:t>
              </a:r>
              <a:r>
                <a:rPr lang="hu-HU" b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Arial" charset="0"/>
                </a:rPr>
                <a:t>ktronikus</a:t>
              </a:r>
              <a:r>
                <a:rPr lang="hu-HU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Arial" charset="0"/>
                </a:rPr>
                <a:t> alapú</a:t>
              </a:r>
              <a:r>
                <a:rPr lang="hu-HU" dirty="0">
                  <a:solidFill>
                    <a:srgbClr val="FFFF00"/>
                  </a:solidFill>
                  <a:latin typeface="Arial" charset="0"/>
                  <a:cs typeface="Arial" charset="0"/>
                </a:rPr>
                <a:t>”</a:t>
              </a:r>
              <a:endParaRPr lang="hu-HU" dirty="0">
                <a:latin typeface="Arial" charset="0"/>
                <a:cs typeface="Arial" charset="0"/>
              </a:endParaRPr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4485217" y="3500439"/>
            <a:ext cx="1198695" cy="695325"/>
            <a:chOff x="3888" y="2016"/>
            <a:chExt cx="793" cy="582"/>
          </a:xfrm>
        </p:grpSpPr>
        <p:pic>
          <p:nvPicPr>
            <p:cNvPr id="157713" name="Picture 13" descr="E:\work\prof\uj0610\saved\compu2 copy.gif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320" y="2112"/>
              <a:ext cx="361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7714" name="Picture 14" descr="E:\work\prof\uj0610\saved\compu2 copy.gif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080" y="2064"/>
              <a:ext cx="361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7715" name="Picture 15" descr="E:\work\prof\uj0610\saved\compu2 copy.gif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888" y="2016"/>
              <a:ext cx="361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271727" y="2997200"/>
            <a:ext cx="7099300" cy="1143000"/>
            <a:chOff x="384" y="2064"/>
            <a:chExt cx="4128" cy="720"/>
          </a:xfrm>
        </p:grpSpPr>
        <p:sp>
          <p:nvSpPr>
            <p:cNvPr id="157711" name="Line 17"/>
            <p:cNvSpPr>
              <a:spLocks noChangeShapeType="1"/>
            </p:cNvSpPr>
            <p:nvPr/>
          </p:nvSpPr>
          <p:spPr bwMode="auto">
            <a:xfrm>
              <a:off x="1296" y="2784"/>
              <a:ext cx="3216" cy="0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7712" name="AutoShape 18"/>
            <p:cNvSpPr>
              <a:spLocks/>
            </p:cNvSpPr>
            <p:nvPr/>
          </p:nvSpPr>
          <p:spPr bwMode="auto">
            <a:xfrm>
              <a:off x="384" y="2064"/>
              <a:ext cx="912" cy="534"/>
            </a:xfrm>
            <a:prstGeom prst="borderCallout2">
              <a:avLst>
                <a:gd name="adj1" fmla="val 13481"/>
                <a:gd name="adj2" fmla="val 105264"/>
                <a:gd name="adj3" fmla="val 13481"/>
                <a:gd name="adj4" fmla="val 168532"/>
                <a:gd name="adj5" fmla="val 129773"/>
                <a:gd name="adj6" fmla="val 234102"/>
              </a:avLst>
            </a:prstGeom>
            <a:solidFill>
              <a:srgbClr val="FFFF00"/>
            </a:solidFill>
            <a:ln w="25400">
              <a:solidFill>
                <a:schemeClr val="bg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hu-HU" altLang="hu-HU" sz="2400" b="1">
                  <a:latin typeface="Times New Roman" pitchFamily="18" charset="0"/>
                  <a:cs typeface="Arial" pitchFamily="34" charset="0"/>
                </a:rPr>
                <a:t>Adatbá-zisok</a:t>
              </a:r>
            </a:p>
          </p:txBody>
        </p:sp>
      </p:grp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1754188" y="4437063"/>
            <a:ext cx="7331472" cy="1371600"/>
            <a:chOff x="1152" y="2832"/>
            <a:chExt cx="4263" cy="864"/>
          </a:xfrm>
        </p:grpSpPr>
        <p:sp>
          <p:nvSpPr>
            <p:cNvPr id="157707" name="Line 20"/>
            <p:cNvSpPr>
              <a:spLocks noChangeShapeType="1"/>
            </p:cNvSpPr>
            <p:nvPr/>
          </p:nvSpPr>
          <p:spPr bwMode="auto">
            <a:xfrm>
              <a:off x="1152" y="2832"/>
              <a:ext cx="3600" cy="0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" name="Group 21"/>
            <p:cNvGrpSpPr>
              <a:grpSpLocks/>
            </p:cNvGrpSpPr>
            <p:nvPr/>
          </p:nvGrpSpPr>
          <p:grpSpPr bwMode="auto">
            <a:xfrm>
              <a:off x="1968" y="3120"/>
              <a:ext cx="3447" cy="576"/>
              <a:chOff x="1968" y="3120"/>
              <a:chExt cx="3447" cy="576"/>
            </a:xfrm>
          </p:grpSpPr>
          <p:sp>
            <p:nvSpPr>
              <p:cNvPr id="157709" name="AutoShape 22"/>
              <p:cNvSpPr>
                <a:spLocks noChangeArrowheads="1"/>
              </p:cNvSpPr>
              <p:nvPr/>
            </p:nvSpPr>
            <p:spPr bwMode="auto">
              <a:xfrm>
                <a:off x="1968" y="3120"/>
                <a:ext cx="3447" cy="576"/>
              </a:xfrm>
              <a:prstGeom prst="wedgeEllipseCallout">
                <a:avLst>
                  <a:gd name="adj1" fmla="val -59310"/>
                  <a:gd name="adj2" fmla="val -101042"/>
                </a:avLst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hu-HU" altLang="hu-HU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157710" name="Text Box 23"/>
              <p:cNvSpPr txBox="1">
                <a:spLocks noChangeArrowheads="1"/>
              </p:cNvSpPr>
              <p:nvPr/>
            </p:nvSpPr>
            <p:spPr bwMode="auto">
              <a:xfrm>
                <a:off x="2258" y="3263"/>
                <a:ext cx="2247" cy="291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hu-HU" altLang="hu-HU" sz="2400">
                    <a:latin typeface="Times New Roman" pitchFamily="18" charset="0"/>
                    <a:cs typeface="Arial" pitchFamily="34" charset="0"/>
                  </a:rPr>
                  <a:t>Kárelemzések, korábbi esetek</a:t>
                </a:r>
              </a:p>
            </p:txBody>
          </p:sp>
        </p:grpSp>
      </p:grp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80" grpId="0" animBg="1"/>
      <p:bldP spid="10138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Freeform 2"/>
          <p:cNvSpPr>
            <a:spLocks/>
          </p:cNvSpPr>
          <p:nvPr/>
        </p:nvSpPr>
        <p:spPr bwMode="auto">
          <a:xfrm>
            <a:off x="4457700" y="304800"/>
            <a:ext cx="1568450" cy="914400"/>
          </a:xfrm>
          <a:custGeom>
            <a:avLst/>
            <a:gdLst>
              <a:gd name="T0" fmla="*/ 0 w 2400"/>
              <a:gd name="T1" fmla="*/ 2147483647 h 1536"/>
              <a:gd name="T2" fmla="*/ 2147483647 w 2400"/>
              <a:gd name="T3" fmla="*/ 0 h 1536"/>
              <a:gd name="T4" fmla="*/ 2147483647 w 2400"/>
              <a:gd name="T5" fmla="*/ 2147483647 h 1536"/>
              <a:gd name="T6" fmla="*/ 2147483647 w 2400"/>
              <a:gd name="T7" fmla="*/ 2147483647 h 1536"/>
              <a:gd name="T8" fmla="*/ 0 w 2400"/>
              <a:gd name="T9" fmla="*/ 2147483647 h 15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00"/>
              <a:gd name="T16" fmla="*/ 0 h 1536"/>
              <a:gd name="T17" fmla="*/ 2400 w 2400"/>
              <a:gd name="T18" fmla="*/ 1536 h 1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00" h="1536">
                <a:moveTo>
                  <a:pt x="0" y="1536"/>
                </a:moveTo>
                <a:lnTo>
                  <a:pt x="1248" y="0"/>
                </a:lnTo>
                <a:lnTo>
                  <a:pt x="2400" y="1536"/>
                </a:lnTo>
                <a:lnTo>
                  <a:pt x="48" y="1536"/>
                </a:lnTo>
                <a:lnTo>
                  <a:pt x="0" y="1536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rgbClr val="CC3300"/>
              </a:gs>
            </a:gsLst>
            <a:lin ang="5400000" scaled="1"/>
          </a:gradFill>
          <a:ln w="254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70339" name="Text Box 3"/>
          <p:cNvSpPr txBox="1">
            <a:spLocks noChangeArrowheads="1"/>
          </p:cNvSpPr>
          <p:nvPr/>
        </p:nvSpPr>
        <p:spPr bwMode="auto">
          <a:xfrm>
            <a:off x="773907" y="469900"/>
            <a:ext cx="3637360" cy="7064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hu-HU" sz="4000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STRATÉGIA</a:t>
            </a:r>
            <a:endParaRPr lang="hu-HU" sz="4000" b="1" dirty="0">
              <a:latin typeface="Arial" charset="0"/>
            </a:endParaRPr>
          </a:p>
        </p:txBody>
      </p:sp>
      <p:graphicFrame>
        <p:nvGraphicFramePr>
          <p:cNvPr id="270340" name="Object 2"/>
          <p:cNvGraphicFramePr>
            <a:graphicFrameLocks noChangeAspect="1"/>
          </p:cNvGraphicFramePr>
          <p:nvPr/>
        </p:nvGraphicFramePr>
        <p:xfrm>
          <a:off x="1651000" y="1452563"/>
          <a:ext cx="6438900" cy="4373562"/>
        </p:xfrm>
        <a:graphic>
          <a:graphicData uri="http://schemas.openxmlformats.org/presentationml/2006/ole">
            <p:oleObj spid="_x0000_s1026" name="Klip" r:id="rId3" imgW="4762500" imgH="3505200" progId="">
              <p:embed/>
            </p:oleObj>
          </a:graphicData>
        </a:graphic>
      </p:graphicFrame>
      <p:sp>
        <p:nvSpPr>
          <p:cNvPr id="270341" name="WordArt 5"/>
          <p:cNvSpPr>
            <a:spLocks noChangeArrowheads="1" noChangeShapeType="1" noTextEdit="1"/>
          </p:cNvSpPr>
          <p:nvPr/>
        </p:nvSpPr>
        <p:spPr bwMode="auto">
          <a:xfrm>
            <a:off x="1898650" y="3352800"/>
            <a:ext cx="21549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MEGBÍZHATÓSÁG</a:t>
            </a:r>
          </a:p>
        </p:txBody>
      </p:sp>
      <p:graphicFrame>
        <p:nvGraphicFramePr>
          <p:cNvPr id="270342" name="Object 3"/>
          <p:cNvGraphicFramePr>
            <a:graphicFrameLocks noChangeAspect="1"/>
          </p:cNvGraphicFramePr>
          <p:nvPr/>
        </p:nvGraphicFramePr>
        <p:xfrm>
          <a:off x="5635758" y="3740150"/>
          <a:ext cx="1305321" cy="1271588"/>
        </p:xfrm>
        <a:graphic>
          <a:graphicData uri="http://schemas.openxmlformats.org/presentationml/2006/ole">
            <p:oleObj spid="_x0000_s1027" name="Klip" r:id="rId4" imgW="1574597" imgH="1661465" progId="">
              <p:embed/>
            </p:oleObj>
          </a:graphicData>
        </a:graphic>
      </p:graphicFrame>
      <p:graphicFrame>
        <p:nvGraphicFramePr>
          <p:cNvPr id="270343" name="Object 4"/>
          <p:cNvGraphicFramePr>
            <a:graphicFrameLocks noChangeAspect="1"/>
          </p:cNvGraphicFramePr>
          <p:nvPr/>
        </p:nvGraphicFramePr>
        <p:xfrm>
          <a:off x="6528330" y="3951289"/>
          <a:ext cx="1305322" cy="1271587"/>
        </p:xfrm>
        <a:graphic>
          <a:graphicData uri="http://schemas.openxmlformats.org/presentationml/2006/ole">
            <p:oleObj spid="_x0000_s1028" name="Klip" r:id="rId5" imgW="1574597" imgH="1661465" progId="">
              <p:embed/>
            </p:oleObj>
          </a:graphicData>
        </a:graphic>
      </p:graphicFrame>
      <p:graphicFrame>
        <p:nvGraphicFramePr>
          <p:cNvPr id="270344" name="Object 5"/>
          <p:cNvGraphicFramePr>
            <a:graphicFrameLocks noChangeAspect="1"/>
          </p:cNvGraphicFramePr>
          <p:nvPr/>
        </p:nvGraphicFramePr>
        <p:xfrm>
          <a:off x="6194690" y="3328989"/>
          <a:ext cx="1305322" cy="1271587"/>
        </p:xfrm>
        <a:graphic>
          <a:graphicData uri="http://schemas.openxmlformats.org/presentationml/2006/ole">
            <p:oleObj spid="_x0000_s1029" name="Klip" r:id="rId6" imgW="1574597" imgH="1661465" progId="">
              <p:embed/>
            </p:oleObj>
          </a:graphicData>
        </a:graphic>
      </p:graphicFrame>
      <p:sp>
        <p:nvSpPr>
          <p:cNvPr id="270345" name="WordArt 9"/>
          <p:cNvSpPr>
            <a:spLocks noChangeArrowheads="1" noChangeShapeType="1" noTextEdit="1"/>
          </p:cNvSpPr>
          <p:nvPr/>
        </p:nvSpPr>
        <p:spPr bwMode="auto">
          <a:xfrm>
            <a:off x="2311400" y="3962400"/>
            <a:ext cx="1372394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Szintje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0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0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270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0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0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0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0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70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0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70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0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70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0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0338" grpId="0" animBg="1"/>
      <p:bldP spid="270341" grpId="0" animBg="1"/>
      <p:bldP spid="27034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155700" y="1905000"/>
            <a:ext cx="1981200" cy="3124200"/>
            <a:chOff x="672" y="816"/>
            <a:chExt cx="1152" cy="1968"/>
          </a:xfrm>
        </p:grpSpPr>
        <p:sp>
          <p:nvSpPr>
            <p:cNvPr id="150550" name="Freeform 3"/>
            <p:cNvSpPr>
              <a:spLocks/>
            </p:cNvSpPr>
            <p:nvPr/>
          </p:nvSpPr>
          <p:spPr bwMode="auto">
            <a:xfrm>
              <a:off x="672" y="816"/>
              <a:ext cx="1152" cy="1968"/>
            </a:xfrm>
            <a:custGeom>
              <a:avLst/>
              <a:gdLst>
                <a:gd name="T0" fmla="*/ 0 w 1152"/>
                <a:gd name="T1" fmla="*/ 0 h 1968"/>
                <a:gd name="T2" fmla="*/ 720 w 1152"/>
                <a:gd name="T3" fmla="*/ 0 h 1968"/>
                <a:gd name="T4" fmla="*/ 1152 w 1152"/>
                <a:gd name="T5" fmla="*/ 960 h 1968"/>
                <a:gd name="T6" fmla="*/ 768 w 1152"/>
                <a:gd name="T7" fmla="*/ 1968 h 1968"/>
                <a:gd name="T8" fmla="*/ 0 w 1152"/>
                <a:gd name="T9" fmla="*/ 1968 h 1968"/>
                <a:gd name="T10" fmla="*/ 384 w 1152"/>
                <a:gd name="T11" fmla="*/ 960 h 1968"/>
                <a:gd name="T12" fmla="*/ 0 w 1152"/>
                <a:gd name="T13" fmla="*/ 0 h 19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52"/>
                <a:gd name="T22" fmla="*/ 0 h 1968"/>
                <a:gd name="T23" fmla="*/ 1152 w 1152"/>
                <a:gd name="T24" fmla="*/ 1968 h 196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52" h="1968">
                  <a:moveTo>
                    <a:pt x="0" y="0"/>
                  </a:moveTo>
                  <a:lnTo>
                    <a:pt x="720" y="0"/>
                  </a:lnTo>
                  <a:lnTo>
                    <a:pt x="1152" y="960"/>
                  </a:lnTo>
                  <a:lnTo>
                    <a:pt x="768" y="1968"/>
                  </a:lnTo>
                  <a:lnTo>
                    <a:pt x="0" y="1968"/>
                  </a:lnTo>
                  <a:lnTo>
                    <a:pt x="384" y="9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3300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50551" name="Text Box 4"/>
            <p:cNvSpPr txBox="1">
              <a:spLocks noChangeArrowheads="1"/>
            </p:cNvSpPr>
            <p:nvPr/>
          </p:nvSpPr>
          <p:spPr bwMode="auto">
            <a:xfrm>
              <a:off x="928" y="1563"/>
              <a:ext cx="883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GB" altLang="hu-HU" b="1" dirty="0">
                  <a:solidFill>
                    <a:srgbClr val="FFFF00"/>
                  </a:solidFill>
                  <a:latin typeface="Times New Roman" pitchFamily="18" charset="0"/>
                  <a:cs typeface="Arial" pitchFamily="34" charset="0"/>
                </a:rPr>
                <a:t>  </a:t>
              </a:r>
              <a:r>
                <a:rPr lang="en-GB" altLang="hu-HU" b="1" dirty="0" err="1">
                  <a:solidFill>
                    <a:srgbClr val="FFFF00"/>
                  </a:solidFill>
                  <a:latin typeface="Times New Roman" pitchFamily="18" charset="0"/>
                  <a:cs typeface="Arial" pitchFamily="34" charset="0"/>
                </a:rPr>
                <a:t>Esemény</a:t>
              </a:r>
              <a:endParaRPr lang="en-GB" altLang="hu-HU" b="1" dirty="0">
                <a:solidFill>
                  <a:srgbClr val="FFFF00"/>
                </a:solidFill>
                <a:latin typeface="Times New Roman" pitchFamily="18" charset="0"/>
                <a:cs typeface="Arial" pitchFamily="34" charset="0"/>
              </a:endParaRPr>
            </a:p>
            <a:p>
              <a:pPr algn="ctr" eaLnBrk="0" hangingPunct="0"/>
              <a:r>
                <a:rPr lang="en-GB" altLang="hu-HU" b="1" dirty="0" err="1">
                  <a:solidFill>
                    <a:srgbClr val="FFFF00"/>
                  </a:solidFill>
                  <a:latin typeface="Times New Roman" pitchFamily="18" charset="0"/>
                  <a:cs typeface="Arial" pitchFamily="34" charset="0"/>
                </a:rPr>
                <a:t>bázisú</a:t>
              </a:r>
              <a:endParaRPr lang="hu-HU" altLang="hu-HU" b="1" dirty="0">
                <a:solidFill>
                  <a:srgbClr val="FFFF00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2641600" y="1905000"/>
            <a:ext cx="1981200" cy="3124200"/>
            <a:chOff x="1536" y="816"/>
            <a:chExt cx="1152" cy="1968"/>
          </a:xfrm>
        </p:grpSpPr>
        <p:sp>
          <p:nvSpPr>
            <p:cNvPr id="150548" name="Freeform 6"/>
            <p:cNvSpPr>
              <a:spLocks/>
            </p:cNvSpPr>
            <p:nvPr/>
          </p:nvSpPr>
          <p:spPr bwMode="auto">
            <a:xfrm>
              <a:off x="1536" y="816"/>
              <a:ext cx="1152" cy="1968"/>
            </a:xfrm>
            <a:custGeom>
              <a:avLst/>
              <a:gdLst>
                <a:gd name="T0" fmla="*/ 0 w 1152"/>
                <a:gd name="T1" fmla="*/ 0 h 1968"/>
                <a:gd name="T2" fmla="*/ 720 w 1152"/>
                <a:gd name="T3" fmla="*/ 0 h 1968"/>
                <a:gd name="T4" fmla="*/ 1152 w 1152"/>
                <a:gd name="T5" fmla="*/ 960 h 1968"/>
                <a:gd name="T6" fmla="*/ 768 w 1152"/>
                <a:gd name="T7" fmla="*/ 1968 h 1968"/>
                <a:gd name="T8" fmla="*/ 0 w 1152"/>
                <a:gd name="T9" fmla="*/ 1968 h 1968"/>
                <a:gd name="T10" fmla="*/ 384 w 1152"/>
                <a:gd name="T11" fmla="*/ 960 h 1968"/>
                <a:gd name="T12" fmla="*/ 0 w 1152"/>
                <a:gd name="T13" fmla="*/ 0 h 19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52"/>
                <a:gd name="T22" fmla="*/ 0 h 1968"/>
                <a:gd name="T23" fmla="*/ 1152 w 1152"/>
                <a:gd name="T24" fmla="*/ 1968 h 196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52" h="1968">
                  <a:moveTo>
                    <a:pt x="0" y="0"/>
                  </a:moveTo>
                  <a:lnTo>
                    <a:pt x="720" y="0"/>
                  </a:lnTo>
                  <a:lnTo>
                    <a:pt x="1152" y="960"/>
                  </a:lnTo>
                  <a:lnTo>
                    <a:pt x="768" y="1968"/>
                  </a:lnTo>
                  <a:lnTo>
                    <a:pt x="0" y="1968"/>
                  </a:lnTo>
                  <a:lnTo>
                    <a:pt x="384" y="9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50549" name="Text Box 7"/>
            <p:cNvSpPr txBox="1">
              <a:spLocks noChangeArrowheads="1"/>
            </p:cNvSpPr>
            <p:nvPr/>
          </p:nvSpPr>
          <p:spPr bwMode="auto">
            <a:xfrm>
              <a:off x="1962" y="1534"/>
              <a:ext cx="595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GB" altLang="hu-HU" b="1" dirty="0" err="1">
                  <a:solidFill>
                    <a:srgbClr val="FFFF00"/>
                  </a:solidFill>
                  <a:latin typeface="Times New Roman" pitchFamily="18" charset="0"/>
                  <a:cs typeface="Arial" pitchFamily="34" charset="0"/>
                </a:rPr>
                <a:t>Idő</a:t>
              </a:r>
              <a:r>
                <a:rPr lang="en-GB" altLang="hu-HU" b="1" dirty="0">
                  <a:solidFill>
                    <a:srgbClr val="FFFF00"/>
                  </a:solidFill>
                  <a:latin typeface="Times New Roman" pitchFamily="18" charset="0"/>
                  <a:cs typeface="Arial" pitchFamily="34" charset="0"/>
                </a:rPr>
                <a:t> </a:t>
              </a:r>
            </a:p>
            <a:p>
              <a:pPr algn="ctr" eaLnBrk="0" hangingPunct="0"/>
              <a:r>
                <a:rPr lang="hu-HU" altLang="hu-HU" sz="2400" b="1" dirty="0">
                  <a:solidFill>
                    <a:srgbClr val="FFFF00"/>
                  </a:solidFill>
                  <a:latin typeface="Times New Roman" pitchFamily="18" charset="0"/>
                  <a:cs typeface="Arial" pitchFamily="34" charset="0"/>
                </a:rPr>
                <a:t>b</a:t>
              </a:r>
              <a:r>
                <a:rPr lang="en-GB" altLang="hu-HU" b="1" dirty="0" err="1">
                  <a:solidFill>
                    <a:srgbClr val="FFFF00"/>
                  </a:solidFill>
                  <a:latin typeface="Times New Roman" pitchFamily="18" charset="0"/>
                  <a:cs typeface="Arial" pitchFamily="34" charset="0"/>
                </a:rPr>
                <a:t>ázisú</a:t>
              </a:r>
              <a:endParaRPr lang="hu-HU" altLang="hu-HU" b="1" dirty="0">
                <a:solidFill>
                  <a:srgbClr val="FFFF00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</p:grp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4127500" y="1905000"/>
            <a:ext cx="1981200" cy="3124200"/>
            <a:chOff x="2400" y="816"/>
            <a:chExt cx="1152" cy="1968"/>
          </a:xfrm>
        </p:grpSpPr>
        <p:sp>
          <p:nvSpPr>
            <p:cNvPr id="150546" name="Freeform 9"/>
            <p:cNvSpPr>
              <a:spLocks/>
            </p:cNvSpPr>
            <p:nvPr/>
          </p:nvSpPr>
          <p:spPr bwMode="auto">
            <a:xfrm>
              <a:off x="2400" y="816"/>
              <a:ext cx="1152" cy="1968"/>
            </a:xfrm>
            <a:custGeom>
              <a:avLst/>
              <a:gdLst>
                <a:gd name="T0" fmla="*/ 0 w 1152"/>
                <a:gd name="T1" fmla="*/ 0 h 1968"/>
                <a:gd name="T2" fmla="*/ 720 w 1152"/>
                <a:gd name="T3" fmla="*/ 0 h 1968"/>
                <a:gd name="T4" fmla="*/ 1152 w 1152"/>
                <a:gd name="T5" fmla="*/ 960 h 1968"/>
                <a:gd name="T6" fmla="*/ 768 w 1152"/>
                <a:gd name="T7" fmla="*/ 1968 h 1968"/>
                <a:gd name="T8" fmla="*/ 0 w 1152"/>
                <a:gd name="T9" fmla="*/ 1968 h 1968"/>
                <a:gd name="T10" fmla="*/ 384 w 1152"/>
                <a:gd name="T11" fmla="*/ 960 h 1968"/>
                <a:gd name="T12" fmla="*/ 0 w 1152"/>
                <a:gd name="T13" fmla="*/ 0 h 19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52"/>
                <a:gd name="T22" fmla="*/ 0 h 1968"/>
                <a:gd name="T23" fmla="*/ 1152 w 1152"/>
                <a:gd name="T24" fmla="*/ 1968 h 196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52" h="1968">
                  <a:moveTo>
                    <a:pt x="0" y="0"/>
                  </a:moveTo>
                  <a:lnTo>
                    <a:pt x="720" y="0"/>
                  </a:lnTo>
                  <a:lnTo>
                    <a:pt x="1152" y="960"/>
                  </a:lnTo>
                  <a:lnTo>
                    <a:pt x="768" y="1968"/>
                  </a:lnTo>
                  <a:lnTo>
                    <a:pt x="0" y="1968"/>
                  </a:lnTo>
                  <a:lnTo>
                    <a:pt x="384" y="9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6600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50547" name="Text Box 10"/>
            <p:cNvSpPr txBox="1">
              <a:spLocks noChangeArrowheads="1"/>
            </p:cNvSpPr>
            <p:nvPr/>
          </p:nvSpPr>
          <p:spPr bwMode="auto">
            <a:xfrm>
              <a:off x="2773" y="1562"/>
              <a:ext cx="734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GB" altLang="hu-HU" b="1">
                  <a:solidFill>
                    <a:srgbClr val="FFFF00"/>
                  </a:solidFill>
                  <a:latin typeface="Times New Roman" pitchFamily="18" charset="0"/>
                  <a:cs typeface="Arial" pitchFamily="34" charset="0"/>
                </a:rPr>
                <a:t>Állapot-</a:t>
              </a:r>
            </a:p>
            <a:p>
              <a:pPr algn="ctr" eaLnBrk="0" hangingPunct="0"/>
              <a:r>
                <a:rPr lang="en-GB" altLang="hu-HU" b="1">
                  <a:solidFill>
                    <a:srgbClr val="FFFF00"/>
                  </a:solidFill>
                  <a:latin typeface="Times New Roman" pitchFamily="18" charset="0"/>
                  <a:cs typeface="Arial" pitchFamily="34" charset="0"/>
                </a:rPr>
                <a:t>függő</a:t>
              </a:r>
              <a:endParaRPr lang="hu-HU" altLang="hu-HU" b="1">
                <a:solidFill>
                  <a:srgbClr val="FFFF00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</p:grp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5613402" y="1905000"/>
            <a:ext cx="2053432" cy="3124200"/>
            <a:chOff x="3264" y="816"/>
            <a:chExt cx="1194" cy="1968"/>
          </a:xfrm>
        </p:grpSpPr>
        <p:sp>
          <p:nvSpPr>
            <p:cNvPr id="150544" name="Freeform 12"/>
            <p:cNvSpPr>
              <a:spLocks/>
            </p:cNvSpPr>
            <p:nvPr/>
          </p:nvSpPr>
          <p:spPr bwMode="auto">
            <a:xfrm>
              <a:off x="3264" y="816"/>
              <a:ext cx="1152" cy="1968"/>
            </a:xfrm>
            <a:custGeom>
              <a:avLst/>
              <a:gdLst>
                <a:gd name="T0" fmla="*/ 0 w 1152"/>
                <a:gd name="T1" fmla="*/ 0 h 1968"/>
                <a:gd name="T2" fmla="*/ 720 w 1152"/>
                <a:gd name="T3" fmla="*/ 0 h 1968"/>
                <a:gd name="T4" fmla="*/ 1152 w 1152"/>
                <a:gd name="T5" fmla="*/ 960 h 1968"/>
                <a:gd name="T6" fmla="*/ 768 w 1152"/>
                <a:gd name="T7" fmla="*/ 1968 h 1968"/>
                <a:gd name="T8" fmla="*/ 0 w 1152"/>
                <a:gd name="T9" fmla="*/ 1968 h 1968"/>
                <a:gd name="T10" fmla="*/ 384 w 1152"/>
                <a:gd name="T11" fmla="*/ 960 h 1968"/>
                <a:gd name="T12" fmla="*/ 0 w 1152"/>
                <a:gd name="T13" fmla="*/ 0 h 19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52"/>
                <a:gd name="T22" fmla="*/ 0 h 1968"/>
                <a:gd name="T23" fmla="*/ 1152 w 1152"/>
                <a:gd name="T24" fmla="*/ 1968 h 196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52" h="1968">
                  <a:moveTo>
                    <a:pt x="0" y="0"/>
                  </a:moveTo>
                  <a:lnTo>
                    <a:pt x="720" y="0"/>
                  </a:lnTo>
                  <a:lnTo>
                    <a:pt x="1152" y="960"/>
                  </a:lnTo>
                  <a:lnTo>
                    <a:pt x="768" y="1968"/>
                  </a:lnTo>
                  <a:lnTo>
                    <a:pt x="0" y="1968"/>
                  </a:lnTo>
                  <a:lnTo>
                    <a:pt x="384" y="9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00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50545" name="Text Box 13"/>
            <p:cNvSpPr txBox="1">
              <a:spLocks noChangeArrowheads="1"/>
            </p:cNvSpPr>
            <p:nvPr/>
          </p:nvSpPr>
          <p:spPr bwMode="auto">
            <a:xfrm>
              <a:off x="3503" y="1477"/>
              <a:ext cx="955" cy="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pPr algn="ctr" eaLnBrk="0" hangingPunct="0"/>
              <a:r>
                <a:rPr lang="en-GB" altLang="hu-HU" b="1" dirty="0" err="1" smtClean="0">
                  <a:solidFill>
                    <a:srgbClr val="CC3300"/>
                  </a:solidFill>
                  <a:latin typeface="Times New Roman" pitchFamily="18" charset="0"/>
                  <a:cs typeface="Arial" pitchFamily="34" charset="0"/>
                </a:rPr>
                <a:t>Megbíz</a:t>
              </a:r>
              <a:r>
                <a:rPr lang="hu-HU" altLang="hu-HU" b="1" dirty="0" smtClean="0">
                  <a:solidFill>
                    <a:srgbClr val="CC3300"/>
                  </a:solidFill>
                  <a:latin typeface="Times New Roman" pitchFamily="18" charset="0"/>
                  <a:cs typeface="Arial" pitchFamily="34" charset="0"/>
                </a:rPr>
                <a:t>-</a:t>
              </a:r>
            </a:p>
            <a:p>
              <a:pPr algn="ctr" eaLnBrk="0" hangingPunct="0"/>
              <a:r>
                <a:rPr lang="en-GB" altLang="hu-HU" b="1" dirty="0" err="1" smtClean="0">
                  <a:solidFill>
                    <a:srgbClr val="CC3300"/>
                  </a:solidFill>
                  <a:latin typeface="Times New Roman" pitchFamily="18" charset="0"/>
                  <a:cs typeface="Arial" pitchFamily="34" charset="0"/>
                </a:rPr>
                <a:t>hatóság</a:t>
              </a:r>
              <a:endParaRPr lang="en-GB" altLang="hu-HU" b="1" dirty="0">
                <a:solidFill>
                  <a:srgbClr val="CC3300"/>
                </a:solidFill>
                <a:latin typeface="Times New Roman" pitchFamily="18" charset="0"/>
                <a:cs typeface="Arial" pitchFamily="34" charset="0"/>
              </a:endParaRPr>
            </a:p>
            <a:p>
              <a:pPr algn="ctr" eaLnBrk="0" hangingPunct="0"/>
              <a:r>
                <a:rPr lang="en-GB" altLang="hu-HU" b="1" dirty="0" err="1">
                  <a:solidFill>
                    <a:srgbClr val="CC3300"/>
                  </a:solidFill>
                  <a:latin typeface="Times New Roman" pitchFamily="18" charset="0"/>
                  <a:cs typeface="Arial" pitchFamily="34" charset="0"/>
                </a:rPr>
                <a:t>függő</a:t>
              </a:r>
              <a:endParaRPr lang="hu-HU" altLang="hu-HU" b="1" dirty="0">
                <a:solidFill>
                  <a:srgbClr val="CC3300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</p:grpSp>
      <p:grpSp>
        <p:nvGrpSpPr>
          <p:cNvPr id="6" name="Group 14"/>
          <p:cNvGrpSpPr>
            <a:grpSpLocks/>
          </p:cNvGrpSpPr>
          <p:nvPr/>
        </p:nvGrpSpPr>
        <p:grpSpPr bwMode="auto">
          <a:xfrm>
            <a:off x="7099301" y="1905000"/>
            <a:ext cx="2075790" cy="3124200"/>
            <a:chOff x="4128" y="1200"/>
            <a:chExt cx="1207" cy="1968"/>
          </a:xfrm>
        </p:grpSpPr>
        <p:sp>
          <p:nvSpPr>
            <p:cNvPr id="150542" name="Freeform 15"/>
            <p:cNvSpPr>
              <a:spLocks/>
            </p:cNvSpPr>
            <p:nvPr/>
          </p:nvSpPr>
          <p:spPr bwMode="auto">
            <a:xfrm>
              <a:off x="4128" y="1200"/>
              <a:ext cx="1152" cy="1968"/>
            </a:xfrm>
            <a:custGeom>
              <a:avLst/>
              <a:gdLst>
                <a:gd name="T0" fmla="*/ 0 w 1152"/>
                <a:gd name="T1" fmla="*/ 0 h 1968"/>
                <a:gd name="T2" fmla="*/ 720 w 1152"/>
                <a:gd name="T3" fmla="*/ 0 h 1968"/>
                <a:gd name="T4" fmla="*/ 1152 w 1152"/>
                <a:gd name="T5" fmla="*/ 960 h 1968"/>
                <a:gd name="T6" fmla="*/ 768 w 1152"/>
                <a:gd name="T7" fmla="*/ 1968 h 1968"/>
                <a:gd name="T8" fmla="*/ 0 w 1152"/>
                <a:gd name="T9" fmla="*/ 1968 h 1968"/>
                <a:gd name="T10" fmla="*/ 384 w 1152"/>
                <a:gd name="T11" fmla="*/ 960 h 1968"/>
                <a:gd name="T12" fmla="*/ 0 w 1152"/>
                <a:gd name="T13" fmla="*/ 0 h 19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52"/>
                <a:gd name="T22" fmla="*/ 0 h 1968"/>
                <a:gd name="T23" fmla="*/ 1152 w 1152"/>
                <a:gd name="T24" fmla="*/ 1968 h 196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52" h="1968">
                  <a:moveTo>
                    <a:pt x="0" y="0"/>
                  </a:moveTo>
                  <a:lnTo>
                    <a:pt x="720" y="0"/>
                  </a:lnTo>
                  <a:lnTo>
                    <a:pt x="1152" y="960"/>
                  </a:lnTo>
                  <a:lnTo>
                    <a:pt x="768" y="1968"/>
                  </a:lnTo>
                  <a:lnTo>
                    <a:pt x="0" y="1968"/>
                  </a:lnTo>
                  <a:lnTo>
                    <a:pt x="384" y="9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50543" name="Text Box 16"/>
            <p:cNvSpPr txBox="1">
              <a:spLocks noChangeArrowheads="1"/>
            </p:cNvSpPr>
            <p:nvPr/>
          </p:nvSpPr>
          <p:spPr bwMode="auto">
            <a:xfrm>
              <a:off x="4458" y="1966"/>
              <a:ext cx="877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GB" altLang="hu-HU" b="1" dirty="0" err="1">
                  <a:solidFill>
                    <a:srgbClr val="CC3300"/>
                  </a:solidFill>
                  <a:latin typeface="Times New Roman" pitchFamily="18" charset="0"/>
                  <a:cs typeface="Arial" pitchFamily="34" charset="0"/>
                </a:rPr>
                <a:t>Kockázat</a:t>
              </a:r>
              <a:r>
                <a:rPr lang="en-GB" altLang="hu-HU" dirty="0">
                  <a:solidFill>
                    <a:srgbClr val="CC3300"/>
                  </a:solidFill>
                  <a:latin typeface="Times New Roman" pitchFamily="18" charset="0"/>
                  <a:cs typeface="Arial" pitchFamily="34" charset="0"/>
                </a:rPr>
                <a:t> </a:t>
              </a:r>
            </a:p>
            <a:p>
              <a:pPr algn="ctr" eaLnBrk="0" hangingPunct="0"/>
              <a:r>
                <a:rPr lang="en-GB" altLang="hu-HU" b="1" dirty="0" err="1">
                  <a:solidFill>
                    <a:srgbClr val="CC3300"/>
                  </a:solidFill>
                  <a:latin typeface="Times New Roman" pitchFamily="18" charset="0"/>
                  <a:cs typeface="Arial" pitchFamily="34" charset="0"/>
                </a:rPr>
                <a:t>alapú</a:t>
              </a:r>
              <a:r>
                <a:rPr lang="en-GB" altLang="hu-HU" dirty="0">
                  <a:solidFill>
                    <a:srgbClr val="CC3300"/>
                  </a:solidFill>
                  <a:latin typeface="Times New Roman" pitchFamily="18" charset="0"/>
                  <a:cs typeface="Arial" pitchFamily="34" charset="0"/>
                </a:rPr>
                <a:t> </a:t>
              </a:r>
              <a:endParaRPr lang="hu-HU" altLang="hu-HU" dirty="0">
                <a:solidFill>
                  <a:srgbClr val="CC3300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</p:grpSp>
      <p:sp>
        <p:nvSpPr>
          <p:cNvPr id="150535" name="Text Box 17"/>
          <p:cNvSpPr txBox="1">
            <a:spLocks noChangeArrowheads="1"/>
          </p:cNvSpPr>
          <p:nvPr/>
        </p:nvSpPr>
        <p:spPr bwMode="auto">
          <a:xfrm>
            <a:off x="1389592" y="5256213"/>
            <a:ext cx="80021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hu-HU" altLang="hu-HU" sz="2400" b="1">
                <a:latin typeface="Times New Roman" pitchFamily="18" charset="0"/>
                <a:cs typeface="Arial" pitchFamily="34" charset="0"/>
              </a:rPr>
              <a:t>1950</a:t>
            </a:r>
          </a:p>
        </p:txBody>
      </p:sp>
      <p:sp>
        <p:nvSpPr>
          <p:cNvPr id="150536" name="Text Box 18"/>
          <p:cNvSpPr txBox="1">
            <a:spLocks noChangeArrowheads="1"/>
          </p:cNvSpPr>
          <p:nvPr/>
        </p:nvSpPr>
        <p:spPr bwMode="auto">
          <a:xfrm>
            <a:off x="2958042" y="5256213"/>
            <a:ext cx="80021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hu-HU" altLang="hu-HU" sz="2400" b="1">
                <a:latin typeface="Times New Roman" pitchFamily="18" charset="0"/>
                <a:cs typeface="Arial" pitchFamily="34" charset="0"/>
              </a:rPr>
              <a:t>1960</a:t>
            </a:r>
          </a:p>
        </p:txBody>
      </p:sp>
      <p:sp>
        <p:nvSpPr>
          <p:cNvPr id="150537" name="Text Box 19"/>
          <p:cNvSpPr txBox="1">
            <a:spLocks noChangeArrowheads="1"/>
          </p:cNvSpPr>
          <p:nvPr/>
        </p:nvSpPr>
        <p:spPr bwMode="auto">
          <a:xfrm>
            <a:off x="4443942" y="5256213"/>
            <a:ext cx="80021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hu-HU" altLang="hu-HU" sz="2400" b="1">
                <a:latin typeface="Times New Roman" pitchFamily="18" charset="0"/>
                <a:cs typeface="Arial" pitchFamily="34" charset="0"/>
              </a:rPr>
              <a:t>1980</a:t>
            </a:r>
          </a:p>
        </p:txBody>
      </p:sp>
      <p:sp>
        <p:nvSpPr>
          <p:cNvPr id="150538" name="Text Box 20"/>
          <p:cNvSpPr txBox="1">
            <a:spLocks noChangeArrowheads="1"/>
          </p:cNvSpPr>
          <p:nvPr/>
        </p:nvSpPr>
        <p:spPr bwMode="auto">
          <a:xfrm>
            <a:off x="5929842" y="5256213"/>
            <a:ext cx="80021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hu-HU" altLang="hu-HU" sz="2400" b="1">
                <a:latin typeface="Times New Roman" pitchFamily="18" charset="0"/>
                <a:cs typeface="Arial" pitchFamily="34" charset="0"/>
              </a:rPr>
              <a:t>1990</a:t>
            </a:r>
          </a:p>
        </p:txBody>
      </p:sp>
      <p:sp>
        <p:nvSpPr>
          <p:cNvPr id="150539" name="Text Box 21"/>
          <p:cNvSpPr txBox="1">
            <a:spLocks noChangeArrowheads="1"/>
          </p:cNvSpPr>
          <p:nvPr/>
        </p:nvSpPr>
        <p:spPr bwMode="auto">
          <a:xfrm>
            <a:off x="7415742" y="5256213"/>
            <a:ext cx="80021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hu-HU" altLang="hu-HU" sz="2400" b="1">
                <a:latin typeface="Times New Roman" pitchFamily="18" charset="0"/>
                <a:cs typeface="Arial" pitchFamily="34" charset="0"/>
              </a:rPr>
              <a:t>1995</a:t>
            </a:r>
          </a:p>
        </p:txBody>
      </p:sp>
      <p:sp>
        <p:nvSpPr>
          <p:cNvPr id="150540" name="Freeform 22"/>
          <p:cNvSpPr>
            <a:spLocks/>
          </p:cNvSpPr>
          <p:nvPr/>
        </p:nvSpPr>
        <p:spPr bwMode="auto">
          <a:xfrm>
            <a:off x="4738686" y="609600"/>
            <a:ext cx="1568450" cy="914400"/>
          </a:xfrm>
          <a:custGeom>
            <a:avLst/>
            <a:gdLst>
              <a:gd name="T0" fmla="*/ 0 w 2400"/>
              <a:gd name="T1" fmla="*/ 2147483647 h 1536"/>
              <a:gd name="T2" fmla="*/ 2147483647 w 2400"/>
              <a:gd name="T3" fmla="*/ 0 h 1536"/>
              <a:gd name="T4" fmla="*/ 2147483647 w 2400"/>
              <a:gd name="T5" fmla="*/ 2147483647 h 1536"/>
              <a:gd name="T6" fmla="*/ 2147483647 w 2400"/>
              <a:gd name="T7" fmla="*/ 2147483647 h 1536"/>
              <a:gd name="T8" fmla="*/ 0 w 2400"/>
              <a:gd name="T9" fmla="*/ 2147483647 h 15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00"/>
              <a:gd name="T16" fmla="*/ 0 h 1536"/>
              <a:gd name="T17" fmla="*/ 2400 w 2400"/>
              <a:gd name="T18" fmla="*/ 1536 h 1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00" h="1536">
                <a:moveTo>
                  <a:pt x="0" y="1536"/>
                </a:moveTo>
                <a:lnTo>
                  <a:pt x="1248" y="0"/>
                </a:lnTo>
                <a:lnTo>
                  <a:pt x="2400" y="1536"/>
                </a:lnTo>
                <a:lnTo>
                  <a:pt x="48" y="1536"/>
                </a:lnTo>
                <a:lnTo>
                  <a:pt x="0" y="1536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rgbClr val="CC3300"/>
              </a:gs>
            </a:gsLst>
            <a:lin ang="5400000" scaled="1"/>
          </a:gradFill>
          <a:ln w="254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74103" name="Text Box 23"/>
          <p:cNvSpPr txBox="1">
            <a:spLocks noChangeArrowheads="1"/>
          </p:cNvSpPr>
          <p:nvPr/>
        </p:nvSpPr>
        <p:spPr bwMode="auto">
          <a:xfrm>
            <a:off x="1452538" y="822325"/>
            <a:ext cx="2971800" cy="5794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hu-HU" sz="3200" b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STRATÉGIA </a:t>
            </a:r>
            <a:endParaRPr lang="hu-HU" sz="2000" b="1" dirty="0">
              <a:latin typeface="Arial" charset="0"/>
            </a:endParaRPr>
          </a:p>
        </p:txBody>
      </p:sp>
      <p:sp>
        <p:nvSpPr>
          <p:cNvPr id="24" name="Text Box 23"/>
          <p:cNvSpPr txBox="1">
            <a:spLocks noChangeArrowheads="1"/>
          </p:cNvSpPr>
          <p:nvPr/>
        </p:nvSpPr>
        <p:spPr bwMode="auto">
          <a:xfrm>
            <a:off x="6624670" y="857232"/>
            <a:ext cx="2971800" cy="64633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hu-HU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VÁLTOZÁSA</a:t>
            </a:r>
            <a:r>
              <a:rPr lang="hu-HU" sz="3200" b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endParaRPr lang="hu-HU" sz="2000" b="1" dirty="0">
              <a:latin typeface="Arial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Miért fontos e terület?</a:t>
            </a:r>
            <a:endParaRPr lang="en-GB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321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645" y="1957388"/>
            <a:ext cx="9653607" cy="3834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zövegdoboz 5"/>
          <p:cNvSpPr txBox="1"/>
          <p:nvPr/>
        </p:nvSpPr>
        <p:spPr>
          <a:xfrm>
            <a:off x="1625180" y="2786059"/>
            <a:ext cx="3095647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448 blokk</a:t>
            </a:r>
            <a:endParaRPr lang="en-GB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megbiz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48" y="1285860"/>
            <a:ext cx="4957321" cy="3908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ím 9"/>
          <p:cNvSpPr>
            <a:spLocks noGrp="1"/>
          </p:cNvSpPr>
          <p:nvPr>
            <p:ph type="title"/>
          </p:nvPr>
        </p:nvSpPr>
        <p:spPr>
          <a:xfrm>
            <a:off x="0" y="214290"/>
            <a:ext cx="9906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hu-HU" sz="4000" b="1" u="sng" cap="small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Biztonság - </a:t>
            </a:r>
            <a:r>
              <a:rPr lang="hu-HU" sz="4000" b="1" u="sng" cap="small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Megbízhatóság</a:t>
            </a:r>
            <a:r>
              <a:rPr lang="hu-HU" u="sng" cap="small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4000" b="1" u="sng" cap="sm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Kockázat</a:t>
            </a:r>
            <a:r>
              <a:rPr lang="en-GB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GB" dirty="0"/>
          </a:p>
        </p:txBody>
      </p:sp>
      <p:sp>
        <p:nvSpPr>
          <p:cNvPr id="4" name="Ellipszis 3"/>
          <p:cNvSpPr/>
          <p:nvPr/>
        </p:nvSpPr>
        <p:spPr>
          <a:xfrm>
            <a:off x="2786047" y="1357298"/>
            <a:ext cx="5030391" cy="4857784"/>
          </a:xfrm>
          <a:prstGeom prst="ellipse">
            <a:avLst/>
          </a:prstGeom>
          <a:solidFill>
            <a:schemeClr val="bg2">
              <a:lumMod val="75000"/>
              <a:alpha val="16863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Ellipszis feliratnak 4"/>
          <p:cNvSpPr/>
          <p:nvPr/>
        </p:nvSpPr>
        <p:spPr>
          <a:xfrm>
            <a:off x="309530" y="1285860"/>
            <a:ext cx="3559994" cy="1357322"/>
          </a:xfrm>
          <a:prstGeom prst="wedgeEllipseCallout">
            <a:avLst>
              <a:gd name="adj1" fmla="val 56093"/>
              <a:gd name="adj2" fmla="val 14670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Folyamatok</a:t>
            </a:r>
            <a:br>
              <a:rPr lang="hu-H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RCM</a:t>
            </a:r>
            <a:endParaRPr lang="en-GB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Ellipszis feliratnak 5"/>
          <p:cNvSpPr/>
          <p:nvPr/>
        </p:nvSpPr>
        <p:spPr>
          <a:xfrm>
            <a:off x="6036476" y="1142984"/>
            <a:ext cx="3637385" cy="1643074"/>
          </a:xfrm>
          <a:prstGeom prst="wedgeEllipseCallout">
            <a:avLst>
              <a:gd name="adj1" fmla="val -58606"/>
              <a:gd name="adj2" fmla="val 120503"/>
            </a:avLst>
          </a:prstGeom>
          <a:solidFill>
            <a:schemeClr val="accent3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Szerkezeti ELEMEK</a:t>
            </a:r>
          </a:p>
          <a:p>
            <a:pPr algn="ctr"/>
            <a:r>
              <a:rPr lang="hu-H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RBI</a:t>
            </a:r>
            <a:endParaRPr lang="en-GB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1779962" y="3643315"/>
            <a:ext cx="7584334" cy="769441"/>
          </a:xfrm>
          <a:prstGeom prst="rect">
            <a:avLst/>
          </a:prstGeom>
          <a:solidFill>
            <a:srgbClr val="FFFF00"/>
          </a:solidFill>
          <a:ln w="25400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hu-HU" sz="4400" b="1" dirty="0" smtClean="0">
                <a:latin typeface="Times New Roman" pitchFamily="18" charset="0"/>
                <a:cs typeface="Arial" pitchFamily="34" charset="0"/>
              </a:rPr>
              <a:t>Adott műszaki színvonalon</a:t>
            </a:r>
            <a:r>
              <a:rPr lang="en-GB" sz="4400" b="1" dirty="0" smtClean="0">
                <a:latin typeface="Times New Roman" pitchFamily="18" charset="0"/>
                <a:cs typeface="Arial" pitchFamily="34" charset="0"/>
              </a:rPr>
              <a:t>!</a:t>
            </a:r>
            <a:endParaRPr lang="hu-HU" sz="2400" dirty="0">
              <a:latin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 noChangeArrowheads="1"/>
          </p:cNvSpPr>
          <p:nvPr>
            <p:ph type="title"/>
          </p:nvPr>
        </p:nvSpPr>
        <p:spPr>
          <a:xfrm>
            <a:off x="502179" y="433388"/>
            <a:ext cx="8915400" cy="1676400"/>
          </a:xfrm>
        </p:spPr>
        <p:txBody>
          <a:bodyPr/>
          <a:lstStyle/>
          <a:p>
            <a:pPr>
              <a:defRPr/>
            </a:pPr>
            <a:r>
              <a:rPr lang="hu-HU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 műszaki - gazdasági élet „alapszavai”</a:t>
            </a:r>
            <a:endParaRPr lang="hu-HU" sz="3600" b="1" u="sng" dirty="0"/>
          </a:p>
        </p:txBody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0526" y="2400300"/>
            <a:ext cx="8688388" cy="3398838"/>
          </a:xfrm>
        </p:spPr>
        <p:txBody>
          <a:bodyPr/>
          <a:lstStyle/>
          <a:p>
            <a:pPr algn="ctr">
              <a:lnSpc>
                <a:spcPct val="120000"/>
              </a:lnSpc>
              <a:buFontTx/>
              <a:buNone/>
              <a:defRPr/>
            </a:pPr>
            <a:r>
              <a:rPr lang="hu-H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PÉNZ - PROFIT - KÖLTSÉG</a:t>
            </a:r>
          </a:p>
          <a:p>
            <a:pPr>
              <a:lnSpc>
                <a:spcPct val="120000"/>
              </a:lnSpc>
              <a:defRPr/>
            </a:pPr>
            <a:r>
              <a:rPr lang="hu-HU" sz="3600" dirty="0"/>
              <a:t>Biztonság </a:t>
            </a:r>
            <a:r>
              <a:rPr lang="hu-HU" sz="3600" dirty="0">
                <a:solidFill>
                  <a:srgbClr val="FF0000"/>
                </a:solidFill>
              </a:rPr>
              <a:t>(puszta szám)</a:t>
            </a:r>
          </a:p>
          <a:p>
            <a:pPr>
              <a:lnSpc>
                <a:spcPct val="120000"/>
              </a:lnSpc>
              <a:defRPr/>
            </a:pPr>
            <a:r>
              <a:rPr lang="hu-HU" sz="3600" dirty="0"/>
              <a:t>Megbízhatóság </a:t>
            </a:r>
            <a:r>
              <a:rPr lang="hu-HU" sz="3600" dirty="0">
                <a:solidFill>
                  <a:srgbClr val="FF0000"/>
                </a:solidFill>
              </a:rPr>
              <a:t>(pénz, befektetés)</a:t>
            </a:r>
          </a:p>
          <a:p>
            <a:pPr>
              <a:lnSpc>
                <a:spcPct val="120000"/>
              </a:lnSpc>
              <a:defRPr/>
            </a:pPr>
            <a:r>
              <a:rPr lang="hu-HU" sz="3600" dirty="0"/>
              <a:t>Kockázat </a:t>
            </a:r>
            <a:r>
              <a:rPr lang="hu-HU" sz="3600" dirty="0">
                <a:solidFill>
                  <a:srgbClr val="FF0000"/>
                </a:solidFill>
              </a:rPr>
              <a:t>(pénz, kiadás)</a:t>
            </a:r>
            <a:endParaRPr lang="hu-H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841248"/>
          </a:xfrm>
          <a:solidFill>
            <a:srgbClr val="FFFF00"/>
          </a:solidFill>
        </p:spPr>
        <p:txBody>
          <a:bodyPr/>
          <a:lstStyle/>
          <a:p>
            <a:pPr algn="ctr"/>
            <a:r>
              <a:rPr lang="hu-HU" sz="5400" b="1" dirty="0" smtClean="0"/>
              <a:t>Hol a </a:t>
            </a:r>
            <a:r>
              <a:rPr lang="hu-H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PÉNZ</a:t>
            </a:r>
            <a:r>
              <a:rPr lang="en-US" sz="5400" b="1" dirty="0" smtClean="0"/>
              <a:t>?</a:t>
            </a:r>
            <a:endParaRPr lang="en-US" sz="5400" b="1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4294967295"/>
          </p:nvPr>
        </p:nvSpPr>
        <p:spPr>
          <a:xfrm>
            <a:off x="7099300" y="6248400"/>
            <a:ext cx="2063750" cy="457200"/>
          </a:xfrm>
          <a:prstGeom prst="rect">
            <a:avLst/>
          </a:prstGeom>
        </p:spPr>
        <p:txBody>
          <a:bodyPr/>
          <a:lstStyle/>
          <a:p>
            <a:fld id="{CA15C064-DD44-4CAC-873E-2D1F54821676}" type="slidenum">
              <a:rPr kumimoji="0" lang="en-US" smtClean="0"/>
              <a:pPr/>
              <a:t>17</a:t>
            </a:fld>
            <a:endParaRPr kumimoji="0" lang="en-US" dirty="0"/>
          </a:p>
        </p:txBody>
      </p:sp>
      <p:pic>
        <p:nvPicPr>
          <p:cNvPr id="143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88653" y="857232"/>
            <a:ext cx="1470432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Szövegdoboz 6"/>
          <p:cNvSpPr txBox="1"/>
          <p:nvPr/>
        </p:nvSpPr>
        <p:spPr>
          <a:xfrm>
            <a:off x="541705" y="3214686"/>
            <a:ext cx="52625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b="1" dirty="0" smtClean="0"/>
              <a:t>Karbantartás</a:t>
            </a:r>
            <a:r>
              <a:rPr lang="en-US" sz="4000" dirty="0" smtClean="0"/>
              <a:t> </a:t>
            </a:r>
            <a:r>
              <a:rPr lang="hu-HU" sz="4000" dirty="0" smtClean="0"/>
              <a:t>(M)</a:t>
            </a:r>
            <a:endParaRPr lang="en-GB" sz="4000" dirty="0"/>
          </a:p>
        </p:txBody>
      </p:sp>
      <p:sp>
        <p:nvSpPr>
          <p:cNvPr id="8" name="Szövegdoboz 7"/>
          <p:cNvSpPr txBox="1"/>
          <p:nvPr/>
        </p:nvSpPr>
        <p:spPr>
          <a:xfrm>
            <a:off x="5381629" y="3214686"/>
            <a:ext cx="4214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dirty="0" smtClean="0"/>
              <a:t>Állásidő, </a:t>
            </a:r>
            <a:r>
              <a:rPr lang="hu-HU" sz="3200" b="1" dirty="0" smtClean="0">
                <a:solidFill>
                  <a:srgbClr val="FF0000"/>
                </a:solidFill>
              </a:rPr>
              <a:t>csökkenés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2244309" y="4143380"/>
            <a:ext cx="5959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PM</a:t>
            </a:r>
            <a:r>
              <a:rPr lang="hu-HU" sz="4000" dirty="0" smtClean="0"/>
              <a:t>	+ CM (</a:t>
            </a:r>
            <a:r>
              <a:rPr lang="en-US" sz="4000" dirty="0" err="1" smtClean="0"/>
              <a:t>rea</a:t>
            </a:r>
            <a:r>
              <a:rPr lang="hu-HU" sz="4000" dirty="0" err="1" smtClean="0"/>
              <a:t>ktív</a:t>
            </a:r>
            <a:r>
              <a:rPr lang="hu-HU" sz="4000" dirty="0" smtClean="0"/>
              <a:t>)</a:t>
            </a:r>
            <a:endParaRPr lang="en-GB" sz="4000" dirty="0"/>
          </a:p>
        </p:txBody>
      </p:sp>
      <p:grpSp>
        <p:nvGrpSpPr>
          <p:cNvPr id="3" name="Csoportba foglalás 13"/>
          <p:cNvGrpSpPr/>
          <p:nvPr/>
        </p:nvGrpSpPr>
        <p:grpSpPr>
          <a:xfrm>
            <a:off x="773877" y="1428739"/>
            <a:ext cx="3949426" cy="1396141"/>
            <a:chOff x="785786" y="1928802"/>
            <a:chExt cx="3645624" cy="1396141"/>
          </a:xfrm>
        </p:grpSpPr>
        <p:sp>
          <p:nvSpPr>
            <p:cNvPr id="11" name="Balra nyíl 10"/>
            <p:cNvSpPr/>
            <p:nvPr/>
          </p:nvSpPr>
          <p:spPr>
            <a:xfrm rot="19360626">
              <a:off x="2716898" y="2753439"/>
              <a:ext cx="1714512" cy="571504"/>
            </a:xfrm>
            <a:prstGeom prst="lef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Ellipszis feliratnak 12"/>
            <p:cNvSpPr/>
            <p:nvPr/>
          </p:nvSpPr>
          <p:spPr>
            <a:xfrm>
              <a:off x="785786" y="1928802"/>
              <a:ext cx="2286016" cy="714380"/>
            </a:xfrm>
            <a:prstGeom prst="wedgeEllipseCallout">
              <a:avLst>
                <a:gd name="adj1" fmla="val 77825"/>
                <a:gd name="adj2" fmla="val 102909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Költség</a:t>
              </a:r>
              <a:endPara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5" name="Csoportba foglalás 15"/>
          <p:cNvGrpSpPr/>
          <p:nvPr/>
        </p:nvGrpSpPr>
        <p:grpSpPr>
          <a:xfrm>
            <a:off x="5726912" y="1285860"/>
            <a:ext cx="3833658" cy="1566172"/>
            <a:chOff x="5390957" y="1714488"/>
            <a:chExt cx="3538761" cy="1566172"/>
          </a:xfrm>
        </p:grpSpPr>
        <p:sp>
          <p:nvSpPr>
            <p:cNvPr id="12" name="Balra nyíl 11"/>
            <p:cNvSpPr/>
            <p:nvPr/>
          </p:nvSpPr>
          <p:spPr>
            <a:xfrm rot="2069550">
              <a:off x="5390957" y="2637718"/>
              <a:ext cx="1694084" cy="642942"/>
            </a:xfrm>
            <a:prstGeom prst="left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Ellipszis feliratnak 14"/>
            <p:cNvSpPr/>
            <p:nvPr/>
          </p:nvSpPr>
          <p:spPr>
            <a:xfrm>
              <a:off x="6715140" y="1714488"/>
              <a:ext cx="2214578" cy="714380"/>
            </a:xfrm>
            <a:prstGeom prst="wedgeEllipseCallout">
              <a:avLst>
                <a:gd name="adj1" fmla="val -75192"/>
                <a:gd name="adj2" fmla="val 120681"/>
              </a:avLst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PROFIT</a:t>
              </a:r>
              <a:endPara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7" name="Ellipszis 16"/>
          <p:cNvSpPr/>
          <p:nvPr/>
        </p:nvSpPr>
        <p:spPr>
          <a:xfrm rot="21318290">
            <a:off x="5554254" y="2692632"/>
            <a:ext cx="4330708" cy="1622587"/>
          </a:xfrm>
          <a:prstGeom prst="ellipse">
            <a:avLst/>
          </a:prstGeom>
          <a:solidFill>
            <a:schemeClr val="accent1">
              <a:alpha val="1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Ellipszis feliratnak 17"/>
          <p:cNvSpPr/>
          <p:nvPr/>
        </p:nvSpPr>
        <p:spPr>
          <a:xfrm>
            <a:off x="6965170" y="5429264"/>
            <a:ext cx="2940830" cy="1000132"/>
          </a:xfrm>
          <a:prstGeom prst="wedgeEllipseCallout">
            <a:avLst>
              <a:gd name="adj1" fmla="val -87182"/>
              <a:gd name="adj2" fmla="val -10788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Meg kell oldani</a:t>
            </a:r>
            <a:endParaRPr lang="en-GB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Ellipszis feliratnak 19"/>
          <p:cNvSpPr/>
          <p:nvPr/>
        </p:nvSpPr>
        <p:spPr>
          <a:xfrm>
            <a:off x="0" y="5500702"/>
            <a:ext cx="3482603" cy="1000132"/>
          </a:xfrm>
          <a:prstGeom prst="wedgeEllipseCallout">
            <a:avLst>
              <a:gd name="adj1" fmla="val 32619"/>
              <a:gd name="adj2" fmla="val -125897"/>
            </a:avLst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Erre kell fókuszálni!!</a:t>
            </a:r>
            <a:endParaRPr lang="en-GB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églalap 20"/>
          <p:cNvSpPr/>
          <p:nvPr/>
        </p:nvSpPr>
        <p:spPr>
          <a:xfrm>
            <a:off x="2524108" y="4071942"/>
            <a:ext cx="1547823" cy="928694"/>
          </a:xfrm>
          <a:prstGeom prst="rect">
            <a:avLst/>
          </a:prstGeom>
          <a:solidFill>
            <a:srgbClr val="92D050">
              <a:alpha val="1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-0.33333  E" pathEditMode="relative" ptsTypes="">
                                      <p:cBhvr>
                                        <p:cTn id="6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7" grpId="0" animBg="1"/>
      <p:bldP spid="18" grpId="0" animBg="1"/>
      <p:bldP spid="20" grpId="0" animBg="1"/>
      <p:bldP spid="21" grpId="0" animBg="1"/>
      <p:bldP spid="21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Dia számának helye 3"/>
          <p:cNvSpPr>
            <a:spLocks noGrp="1"/>
          </p:cNvSpPr>
          <p:nvPr>
            <p:ph type="sldNum" sz="quarter" idx="4294967295"/>
          </p:nvPr>
        </p:nvSpPr>
        <p:spPr>
          <a:xfrm>
            <a:off x="3384550" y="6248400"/>
            <a:ext cx="3136900" cy="457200"/>
          </a:xfrm>
          <a:prstGeom prst="rect">
            <a:avLst/>
          </a:prstGeom>
        </p:spPr>
        <p:txBody>
          <a:bodyPr/>
          <a:lstStyle/>
          <a:p>
            <a:fld id="{92CD2262-CEC6-4B29-9CD7-BFFF523A0C2B}" type="slidenum">
              <a:rPr lang="hu-HU"/>
              <a:pPr/>
              <a:t>18</a:t>
            </a:fld>
            <a:endParaRPr lang="hu-HU"/>
          </a:p>
        </p:txBody>
      </p:sp>
      <p:sp>
        <p:nvSpPr>
          <p:cNvPr id="307202" name="Text Box 2"/>
          <p:cNvSpPr txBox="1">
            <a:spLocks noChangeArrowheads="1"/>
          </p:cNvSpPr>
          <p:nvPr/>
        </p:nvSpPr>
        <p:spPr bwMode="auto">
          <a:xfrm>
            <a:off x="429949" y="5672141"/>
            <a:ext cx="3047471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4" tIns="45717" rIns="91434" bIns="45717"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000" dirty="0" err="1" smtClean="0">
                <a:latin typeface="DIN-Medium" pitchFamily="34" charset="0"/>
              </a:rPr>
              <a:t>Source</a:t>
            </a:r>
            <a:r>
              <a:rPr lang="en-US" sz="1000" dirty="0" smtClean="0">
                <a:latin typeface="DIN-Medium" pitchFamily="34" charset="0"/>
              </a:rPr>
              <a:t>: </a:t>
            </a:r>
            <a:r>
              <a:rPr lang="en-US" sz="1000" dirty="0">
                <a:latin typeface="DIN-Medium" pitchFamily="34" charset="0"/>
              </a:rPr>
              <a:t>E.ON VGB </a:t>
            </a:r>
            <a:r>
              <a:rPr lang="en-US" sz="1000" dirty="0" err="1">
                <a:latin typeface="DIN-Medium" pitchFamily="34" charset="0"/>
              </a:rPr>
              <a:t>PowerTech</a:t>
            </a:r>
            <a:r>
              <a:rPr lang="en-US" sz="1000" dirty="0">
                <a:latin typeface="DIN-Medium" pitchFamily="34" charset="0"/>
              </a:rPr>
              <a:t> 1/2001 / RWE</a:t>
            </a:r>
          </a:p>
        </p:txBody>
      </p:sp>
      <p:sp>
        <p:nvSpPr>
          <p:cNvPr id="307203" name="Text Box 3"/>
          <p:cNvSpPr txBox="1">
            <a:spLocks noChangeArrowheads="1"/>
          </p:cNvSpPr>
          <p:nvPr/>
        </p:nvSpPr>
        <p:spPr bwMode="auto">
          <a:xfrm>
            <a:off x="7584265" y="3143249"/>
            <a:ext cx="2321735" cy="169276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91434" tIns="45717" rIns="91434" bIns="45717">
            <a:spAutoFit/>
          </a:bodyPr>
          <a:lstStyle/>
          <a:p>
            <a:pPr algn="ctr">
              <a:spcBef>
                <a:spcPct val="50000"/>
              </a:spcBef>
              <a:buClr>
                <a:srgbClr val="0099CC"/>
              </a:buClr>
              <a:buSzPct val="130000"/>
            </a:pPr>
            <a:r>
              <a:rPr lang="hu-HU" sz="3200" b="1" dirty="0" smtClean="0">
                <a:latin typeface="DIN-Medium" pitchFamily="34" charset="0"/>
              </a:rPr>
              <a:t>Eszközei</a:t>
            </a:r>
          </a:p>
          <a:p>
            <a:pPr algn="ctr">
              <a:spcBef>
                <a:spcPct val="50000"/>
              </a:spcBef>
              <a:buClr>
                <a:srgbClr val="0099CC"/>
              </a:buClr>
              <a:buSzPct val="130000"/>
              <a:buFont typeface="Symbol" pitchFamily="18" charset="2"/>
              <a:buChar char="~"/>
            </a:pPr>
            <a:r>
              <a:rPr lang="en-US" sz="2400" b="1" dirty="0" smtClean="0">
                <a:latin typeface="DIN-Medium" pitchFamily="34" charset="0"/>
              </a:rPr>
              <a:t>RB</a:t>
            </a:r>
            <a:r>
              <a:rPr lang="hu-HU" sz="2400" b="1" dirty="0">
                <a:latin typeface="DIN-Medium" pitchFamily="34" charset="0"/>
              </a:rPr>
              <a:t>I</a:t>
            </a:r>
            <a:endParaRPr lang="en-US" sz="2400" b="1" dirty="0">
              <a:latin typeface="DIN-Medium" pitchFamily="34" charset="0"/>
            </a:endParaRPr>
          </a:p>
          <a:p>
            <a:pPr algn="ctr">
              <a:spcBef>
                <a:spcPct val="50000"/>
              </a:spcBef>
              <a:buClr>
                <a:srgbClr val="0099CC"/>
              </a:buClr>
              <a:buSzPct val="130000"/>
              <a:buFont typeface="Symbol" pitchFamily="18" charset="2"/>
              <a:buChar char="~"/>
            </a:pPr>
            <a:r>
              <a:rPr lang="en-US" sz="2400" b="1" dirty="0">
                <a:latin typeface="DIN-Medium" pitchFamily="34" charset="0"/>
              </a:rPr>
              <a:t> RCM</a:t>
            </a:r>
          </a:p>
        </p:txBody>
      </p:sp>
      <p:sp>
        <p:nvSpPr>
          <p:cNvPr id="307214" name="Text Box 14"/>
          <p:cNvSpPr txBox="1">
            <a:spLocks noChangeArrowheads="1"/>
          </p:cNvSpPr>
          <p:nvPr/>
        </p:nvSpPr>
        <p:spPr bwMode="auto">
          <a:xfrm>
            <a:off x="3479141" y="4770438"/>
            <a:ext cx="1058809" cy="54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5341" tIns="42670" rIns="85341" bIns="42670">
            <a:spAutoFit/>
          </a:bodyPr>
          <a:lstStyle/>
          <a:p>
            <a:pPr algn="ctr" defTabSz="854075"/>
            <a:r>
              <a:rPr lang="hu-HU" sz="1500" b="1" dirty="0" err="1" smtClean="0">
                <a:latin typeface="DIN-Regular" pitchFamily="34" charset="0"/>
              </a:rPr>
              <a:t>Müködési</a:t>
            </a:r>
            <a:endParaRPr lang="hu-HU" sz="1500" b="1" dirty="0" smtClean="0">
              <a:latin typeface="DIN-Regular" pitchFamily="34" charset="0"/>
            </a:endParaRPr>
          </a:p>
          <a:p>
            <a:pPr algn="ctr" defTabSz="854075"/>
            <a:r>
              <a:rPr lang="hu-HU" sz="1500" b="1" dirty="0" err="1" smtClean="0">
                <a:latin typeface="DIN-Regular" pitchFamily="34" charset="0"/>
              </a:rPr>
              <a:t>Kts</a:t>
            </a:r>
            <a:r>
              <a:rPr lang="hu-HU" sz="1500" b="1" dirty="0" smtClean="0">
                <a:latin typeface="DIN-Regular" pitchFamily="34" charset="0"/>
              </a:rPr>
              <a:t>.</a:t>
            </a:r>
            <a:endParaRPr lang="en-US" sz="1500" b="1" dirty="0">
              <a:latin typeface="DIN-Regular" pitchFamily="34" charset="0"/>
            </a:endParaRPr>
          </a:p>
        </p:txBody>
      </p:sp>
      <p:grpSp>
        <p:nvGrpSpPr>
          <p:cNvPr id="2" name="Csoportba foglalás 34"/>
          <p:cNvGrpSpPr/>
          <p:nvPr/>
        </p:nvGrpSpPr>
        <p:grpSpPr>
          <a:xfrm>
            <a:off x="352558" y="1839916"/>
            <a:ext cx="1252773" cy="2468713"/>
            <a:chOff x="325438" y="1839913"/>
            <a:chExt cx="1156406" cy="2468713"/>
          </a:xfrm>
        </p:grpSpPr>
        <p:sp>
          <p:nvSpPr>
            <p:cNvPr id="307215" name="Text Box 15"/>
            <p:cNvSpPr txBox="1">
              <a:spLocks noChangeArrowheads="1"/>
            </p:cNvSpPr>
            <p:nvPr/>
          </p:nvSpPr>
          <p:spPr bwMode="auto">
            <a:xfrm>
              <a:off x="325438" y="1839913"/>
              <a:ext cx="1156406" cy="547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85341" tIns="42670" rIns="85341" bIns="42670">
              <a:spAutoFit/>
            </a:bodyPr>
            <a:lstStyle/>
            <a:p>
              <a:pPr defTabSz="854075"/>
              <a:r>
                <a:rPr lang="hu-HU" sz="1500" b="1" dirty="0" smtClean="0">
                  <a:latin typeface="DIN-Regular" pitchFamily="34" charset="0"/>
                </a:rPr>
                <a:t>Beruházási </a:t>
              </a:r>
            </a:p>
            <a:p>
              <a:pPr algn="ctr" defTabSz="854075"/>
              <a:r>
                <a:rPr lang="hu-HU" sz="1500" b="1" dirty="0" err="1" smtClean="0">
                  <a:latin typeface="DIN-Regular" pitchFamily="34" charset="0"/>
                </a:rPr>
                <a:t>Kts</a:t>
              </a:r>
              <a:r>
                <a:rPr lang="hu-HU" sz="1500" b="1" dirty="0" smtClean="0">
                  <a:latin typeface="DIN-Regular" pitchFamily="34" charset="0"/>
                </a:rPr>
                <a:t>.</a:t>
              </a:r>
              <a:endParaRPr lang="en-US" sz="1500" b="1" dirty="0">
                <a:latin typeface="DIN-Regular" pitchFamily="34" charset="0"/>
              </a:endParaRPr>
            </a:p>
          </p:txBody>
        </p:sp>
        <p:sp>
          <p:nvSpPr>
            <p:cNvPr id="307216" name="Text Box 16"/>
            <p:cNvSpPr txBox="1">
              <a:spLocks noChangeArrowheads="1"/>
            </p:cNvSpPr>
            <p:nvPr/>
          </p:nvSpPr>
          <p:spPr bwMode="auto">
            <a:xfrm>
              <a:off x="325438" y="2751138"/>
              <a:ext cx="977363" cy="547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85341" tIns="42670" rIns="85341" bIns="42670">
              <a:spAutoFit/>
            </a:bodyPr>
            <a:lstStyle/>
            <a:p>
              <a:pPr defTabSz="854075"/>
              <a:r>
                <a:rPr lang="hu-HU" sz="1500" b="1" dirty="0" smtClean="0">
                  <a:latin typeface="DIN-Regular" pitchFamily="34" charset="0"/>
                </a:rPr>
                <a:t>Működési</a:t>
              </a:r>
            </a:p>
            <a:p>
              <a:pPr algn="ctr" defTabSz="854075"/>
              <a:r>
                <a:rPr lang="hu-HU" sz="1500" b="1" dirty="0" err="1" smtClean="0">
                  <a:latin typeface="DIN-Regular" pitchFamily="34" charset="0"/>
                </a:rPr>
                <a:t>Kts</a:t>
              </a:r>
              <a:r>
                <a:rPr lang="hu-HU" sz="1500" b="1" dirty="0" smtClean="0">
                  <a:latin typeface="DIN-Regular" pitchFamily="34" charset="0"/>
                </a:rPr>
                <a:t>.</a:t>
              </a:r>
              <a:endParaRPr lang="en-US" sz="1500" b="1" dirty="0">
                <a:latin typeface="DIN-Regular" pitchFamily="34" charset="0"/>
              </a:endParaRPr>
            </a:p>
          </p:txBody>
        </p:sp>
        <p:sp>
          <p:nvSpPr>
            <p:cNvPr id="307217" name="Text Box 17"/>
            <p:cNvSpPr txBox="1">
              <a:spLocks noChangeArrowheads="1"/>
            </p:cNvSpPr>
            <p:nvPr/>
          </p:nvSpPr>
          <p:spPr bwMode="auto">
            <a:xfrm>
              <a:off x="325438" y="3760788"/>
              <a:ext cx="1147528" cy="547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85341" tIns="42670" rIns="85341" bIns="42670">
              <a:spAutoFit/>
            </a:bodyPr>
            <a:lstStyle/>
            <a:p>
              <a:pPr defTabSz="854075"/>
              <a:r>
                <a:rPr lang="hu-HU" sz="1500" b="1" dirty="0" smtClean="0">
                  <a:latin typeface="DIN-Regular" pitchFamily="34" charset="0"/>
                </a:rPr>
                <a:t>Üzemanyag</a:t>
              </a:r>
            </a:p>
            <a:p>
              <a:pPr algn="ctr" defTabSz="854075"/>
              <a:r>
                <a:rPr lang="hu-HU" sz="1500" b="1" dirty="0" err="1" smtClean="0">
                  <a:latin typeface="DIN-Regular" pitchFamily="34" charset="0"/>
                </a:rPr>
                <a:t>Kts</a:t>
              </a:r>
              <a:r>
                <a:rPr lang="hu-HU" sz="1500" b="1" dirty="0" smtClean="0">
                  <a:latin typeface="DIN-Regular" pitchFamily="34" charset="0"/>
                </a:rPr>
                <a:t>.</a:t>
              </a:r>
              <a:endParaRPr lang="en-US" sz="1500" b="1" dirty="0">
                <a:latin typeface="DIN-Regular" pitchFamily="34" charset="0"/>
              </a:endParaRPr>
            </a:p>
          </p:txBody>
        </p:sp>
      </p:grp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2048274" y="1941515"/>
            <a:ext cx="558923" cy="2136607"/>
            <a:chOff x="1680" y="1382"/>
            <a:chExt cx="352" cy="1421"/>
          </a:xfrm>
        </p:grpSpPr>
        <p:sp>
          <p:nvSpPr>
            <p:cNvPr id="307219" name="Text Box 19"/>
            <p:cNvSpPr txBox="1">
              <a:spLocks noChangeArrowheads="1"/>
            </p:cNvSpPr>
            <p:nvPr/>
          </p:nvSpPr>
          <p:spPr bwMode="auto">
            <a:xfrm>
              <a:off x="1680" y="1382"/>
              <a:ext cx="352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85341" tIns="42670" rIns="85341" bIns="42670">
              <a:spAutoFit/>
            </a:bodyPr>
            <a:lstStyle/>
            <a:p>
              <a:pPr defTabSz="854075"/>
              <a:r>
                <a:rPr lang="en-US" sz="1500" b="1" dirty="0">
                  <a:latin typeface="DIN-Regular" pitchFamily="34" charset="0"/>
                </a:rPr>
                <a:t>38%</a:t>
              </a:r>
            </a:p>
          </p:txBody>
        </p:sp>
        <p:sp>
          <p:nvSpPr>
            <p:cNvPr id="307220" name="Text Box 20"/>
            <p:cNvSpPr txBox="1">
              <a:spLocks noChangeArrowheads="1"/>
            </p:cNvSpPr>
            <p:nvPr/>
          </p:nvSpPr>
          <p:spPr bwMode="auto">
            <a:xfrm>
              <a:off x="1680" y="2592"/>
              <a:ext cx="352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85341" tIns="42670" rIns="85341" bIns="42670">
              <a:spAutoFit/>
            </a:bodyPr>
            <a:lstStyle/>
            <a:p>
              <a:pPr defTabSz="854075"/>
              <a:r>
                <a:rPr lang="en-US" sz="1500" b="1">
                  <a:latin typeface="DIN-Regular" pitchFamily="34" charset="0"/>
                </a:rPr>
                <a:t>45%</a:t>
              </a:r>
            </a:p>
          </p:txBody>
        </p:sp>
        <p:sp>
          <p:nvSpPr>
            <p:cNvPr id="307221" name="Text Box 21"/>
            <p:cNvSpPr txBox="1">
              <a:spLocks noChangeArrowheads="1"/>
            </p:cNvSpPr>
            <p:nvPr/>
          </p:nvSpPr>
          <p:spPr bwMode="auto">
            <a:xfrm>
              <a:off x="1680" y="1968"/>
              <a:ext cx="352" cy="211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85341" tIns="42670" rIns="85341" bIns="42670">
              <a:spAutoFit/>
            </a:bodyPr>
            <a:lstStyle/>
            <a:p>
              <a:pPr defTabSz="854075"/>
              <a:r>
                <a:rPr lang="en-US" sz="1500" b="1" dirty="0">
                  <a:latin typeface="DIN-Regular" pitchFamily="34" charset="0"/>
                </a:rPr>
                <a:t>17%</a:t>
              </a:r>
            </a:p>
          </p:txBody>
        </p:sp>
      </p:grpSp>
      <p:sp>
        <p:nvSpPr>
          <p:cNvPr id="307222" name="Text Box 22"/>
          <p:cNvSpPr txBox="1">
            <a:spLocks noChangeArrowheads="1"/>
          </p:cNvSpPr>
          <p:nvPr/>
        </p:nvSpPr>
        <p:spPr bwMode="auto">
          <a:xfrm>
            <a:off x="4698472" y="2051050"/>
            <a:ext cx="1950849" cy="871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5341" tIns="42670" rIns="85341" bIns="42670">
            <a:spAutoFit/>
          </a:bodyPr>
          <a:lstStyle/>
          <a:p>
            <a:pPr algn="ctr" defTabSz="854075"/>
            <a:r>
              <a:rPr lang="hu-HU" sz="1900" b="1" dirty="0" smtClean="0">
                <a:latin typeface="DIN-Medium" pitchFamily="34" charset="0"/>
              </a:rPr>
              <a:t>Karbantartási</a:t>
            </a:r>
          </a:p>
          <a:p>
            <a:pPr algn="ctr" defTabSz="854075"/>
            <a:r>
              <a:rPr lang="hu-HU" sz="1900" b="1" dirty="0" smtClean="0">
                <a:latin typeface="DIN-Medium" pitchFamily="34" charset="0"/>
              </a:rPr>
              <a:t> </a:t>
            </a:r>
            <a:r>
              <a:rPr lang="hu-HU" sz="1900" b="1" dirty="0" err="1" smtClean="0">
                <a:latin typeface="DIN-Medium" pitchFamily="34" charset="0"/>
              </a:rPr>
              <a:t>kts</a:t>
            </a:r>
            <a:endParaRPr lang="en-US" sz="1900" b="1" dirty="0">
              <a:latin typeface="DIN-Medium" pitchFamily="34" charset="0"/>
            </a:endParaRPr>
          </a:p>
          <a:p>
            <a:pPr defTabSz="854075"/>
            <a:r>
              <a:rPr lang="en-US" sz="1300" b="1" dirty="0">
                <a:latin typeface="DIN-Medium" pitchFamily="34" charset="0"/>
              </a:rPr>
              <a:t>(0,2 - 0,25 Cent/kWh)</a:t>
            </a:r>
            <a:endParaRPr lang="en-US" sz="1900" b="1" dirty="0">
              <a:latin typeface="DIN-Medium" pitchFamily="34" charset="0"/>
            </a:endParaRPr>
          </a:p>
        </p:txBody>
      </p:sp>
      <p:sp>
        <p:nvSpPr>
          <p:cNvPr id="307223" name="Text Box 23"/>
          <p:cNvSpPr txBox="1">
            <a:spLocks noChangeArrowheads="1"/>
          </p:cNvSpPr>
          <p:nvPr/>
        </p:nvSpPr>
        <p:spPr bwMode="auto">
          <a:xfrm>
            <a:off x="4698471" y="3327400"/>
            <a:ext cx="2054274" cy="317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5341" tIns="42670" rIns="85341" bIns="42670">
            <a:spAutoFit/>
          </a:bodyPr>
          <a:lstStyle/>
          <a:p>
            <a:pPr defTabSz="854075"/>
            <a:r>
              <a:rPr lang="hu-HU" sz="1500" b="1" dirty="0" smtClean="0">
                <a:latin typeface="DIN-Regular" pitchFamily="34" charset="0"/>
              </a:rPr>
              <a:t>Direkt működési </a:t>
            </a:r>
            <a:r>
              <a:rPr lang="hu-HU" sz="1500" b="1" dirty="0" err="1" smtClean="0">
                <a:latin typeface="DIN-Regular" pitchFamily="34" charset="0"/>
              </a:rPr>
              <a:t>kts</a:t>
            </a:r>
            <a:r>
              <a:rPr lang="hu-HU" sz="1500" b="1" dirty="0" smtClean="0">
                <a:latin typeface="DIN-Regular" pitchFamily="34" charset="0"/>
              </a:rPr>
              <a:t>.</a:t>
            </a:r>
            <a:endParaRPr lang="en-US" sz="1500" b="1" dirty="0">
              <a:latin typeface="DIN-Regular" pitchFamily="34" charset="0"/>
            </a:endParaRPr>
          </a:p>
        </p:txBody>
      </p:sp>
      <p:sp>
        <p:nvSpPr>
          <p:cNvPr id="307224" name="Text Box 24"/>
          <p:cNvSpPr txBox="1">
            <a:spLocks noChangeArrowheads="1"/>
          </p:cNvSpPr>
          <p:nvPr/>
        </p:nvSpPr>
        <p:spPr bwMode="auto">
          <a:xfrm>
            <a:off x="4720826" y="4143380"/>
            <a:ext cx="2043054" cy="317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5341" tIns="42670" rIns="85341" bIns="42670">
            <a:spAutoFit/>
          </a:bodyPr>
          <a:lstStyle/>
          <a:p>
            <a:pPr defTabSz="854075"/>
            <a:r>
              <a:rPr lang="hu-HU" sz="1500" b="1" dirty="0" smtClean="0">
                <a:latin typeface="DIN-Regular" pitchFamily="34" charset="0"/>
              </a:rPr>
              <a:t>Adminisztrációs </a:t>
            </a:r>
            <a:r>
              <a:rPr lang="hu-HU" sz="1500" b="1" dirty="0" err="1" smtClean="0">
                <a:latin typeface="DIN-Regular" pitchFamily="34" charset="0"/>
              </a:rPr>
              <a:t>kts</a:t>
            </a:r>
            <a:r>
              <a:rPr lang="hu-HU" sz="1500" b="1" dirty="0" smtClean="0">
                <a:latin typeface="DIN-Regular" pitchFamily="34" charset="0"/>
              </a:rPr>
              <a:t>.</a:t>
            </a:r>
            <a:endParaRPr lang="en-US" sz="1500" b="1" dirty="0">
              <a:latin typeface="DIN-Regular" pitchFamily="34" charset="0"/>
            </a:endParaRPr>
          </a:p>
        </p:txBody>
      </p:sp>
      <p:sp>
        <p:nvSpPr>
          <p:cNvPr id="307225" name="Rectangle 25"/>
          <p:cNvSpPr>
            <a:spLocks noChangeArrowheads="1"/>
          </p:cNvSpPr>
          <p:nvPr/>
        </p:nvSpPr>
        <p:spPr bwMode="auto">
          <a:xfrm>
            <a:off x="6679671" y="2028828"/>
            <a:ext cx="827238" cy="1082675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07226" name="Rectangle 26"/>
          <p:cNvSpPr>
            <a:spLocks noChangeArrowheads="1"/>
          </p:cNvSpPr>
          <p:nvPr/>
        </p:nvSpPr>
        <p:spPr bwMode="auto">
          <a:xfrm>
            <a:off x="6679671" y="1524003"/>
            <a:ext cx="827238" cy="5048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07227" name="Line 27"/>
          <p:cNvSpPr>
            <a:spLocks noChangeShapeType="1"/>
          </p:cNvSpPr>
          <p:nvPr/>
        </p:nvSpPr>
        <p:spPr bwMode="auto">
          <a:xfrm>
            <a:off x="4621081" y="3111500"/>
            <a:ext cx="205859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07228" name="Line 28"/>
          <p:cNvSpPr>
            <a:spLocks noChangeShapeType="1"/>
          </p:cNvSpPr>
          <p:nvPr/>
        </p:nvSpPr>
        <p:spPr bwMode="auto">
          <a:xfrm>
            <a:off x="4621081" y="1524003"/>
            <a:ext cx="205859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grpSp>
        <p:nvGrpSpPr>
          <p:cNvPr id="4" name="Csoportba foglalás 36"/>
          <p:cNvGrpSpPr/>
          <p:nvPr/>
        </p:nvGrpSpPr>
        <p:grpSpPr>
          <a:xfrm>
            <a:off x="1625180" y="1428736"/>
            <a:ext cx="3018256" cy="3563444"/>
            <a:chOff x="1617663" y="1524000"/>
            <a:chExt cx="2786082" cy="3563444"/>
          </a:xfrm>
        </p:grpSpPr>
        <p:sp>
          <p:nvSpPr>
            <p:cNvPr id="307208" name="Rectangle 8"/>
            <p:cNvSpPr>
              <a:spLocks noChangeArrowheads="1"/>
            </p:cNvSpPr>
            <p:nvPr/>
          </p:nvSpPr>
          <p:spPr bwMode="auto">
            <a:xfrm>
              <a:off x="3703638" y="1524000"/>
              <a:ext cx="700107" cy="15875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07209" name="Rectangle 9"/>
            <p:cNvSpPr>
              <a:spLocks noChangeArrowheads="1"/>
            </p:cNvSpPr>
            <p:nvPr/>
          </p:nvSpPr>
          <p:spPr bwMode="auto">
            <a:xfrm>
              <a:off x="3703638" y="3111500"/>
              <a:ext cx="700107" cy="938213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07210" name="Rectangle 10"/>
            <p:cNvSpPr>
              <a:spLocks noChangeArrowheads="1"/>
            </p:cNvSpPr>
            <p:nvPr/>
          </p:nvSpPr>
          <p:spPr bwMode="auto">
            <a:xfrm>
              <a:off x="3703638" y="4049713"/>
              <a:ext cx="700107" cy="649287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07211" name="Line 11"/>
            <p:cNvSpPr>
              <a:spLocks noChangeShapeType="1"/>
            </p:cNvSpPr>
            <p:nvPr/>
          </p:nvSpPr>
          <p:spPr bwMode="auto">
            <a:xfrm flipV="1">
              <a:off x="2647950" y="1524000"/>
              <a:ext cx="1055688" cy="122713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07212" name="Line 12"/>
            <p:cNvSpPr>
              <a:spLocks noChangeShapeType="1"/>
            </p:cNvSpPr>
            <p:nvPr/>
          </p:nvSpPr>
          <p:spPr bwMode="auto">
            <a:xfrm>
              <a:off x="2647950" y="3255963"/>
              <a:ext cx="1055688" cy="144303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5" name="Csoportba foglalás 35"/>
            <p:cNvGrpSpPr/>
            <p:nvPr/>
          </p:nvGrpSpPr>
          <p:grpSpPr>
            <a:xfrm>
              <a:off x="1617663" y="1524000"/>
              <a:ext cx="1030287" cy="3563444"/>
              <a:chOff x="1617663" y="1524000"/>
              <a:chExt cx="1030287" cy="3563444"/>
            </a:xfrm>
          </p:grpSpPr>
          <p:sp>
            <p:nvSpPr>
              <p:cNvPr id="307206" name="Rectangle 6"/>
              <p:cNvSpPr>
                <a:spLocks noChangeArrowheads="1"/>
              </p:cNvSpPr>
              <p:nvPr/>
            </p:nvSpPr>
            <p:spPr bwMode="auto">
              <a:xfrm>
                <a:off x="1662113" y="2751138"/>
                <a:ext cx="985837" cy="504825"/>
              </a:xfrm>
              <a:prstGeom prst="rect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07205" name="Rectangle 5"/>
              <p:cNvSpPr>
                <a:spLocks noChangeArrowheads="1"/>
              </p:cNvSpPr>
              <p:nvPr/>
            </p:nvSpPr>
            <p:spPr bwMode="auto">
              <a:xfrm>
                <a:off x="1662113" y="1524000"/>
                <a:ext cx="985837" cy="1227138"/>
              </a:xfrm>
              <a:prstGeom prst="rect">
                <a:avLst/>
              </a:prstGeom>
              <a:solidFill>
                <a:srgbClr val="00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07207" name="Rectangle 7"/>
              <p:cNvSpPr>
                <a:spLocks noChangeArrowheads="1"/>
              </p:cNvSpPr>
              <p:nvPr/>
            </p:nvSpPr>
            <p:spPr bwMode="auto">
              <a:xfrm>
                <a:off x="1662113" y="3255963"/>
                <a:ext cx="985837" cy="1443037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07213" name="Text Box 13"/>
              <p:cNvSpPr txBox="1">
                <a:spLocks noChangeArrowheads="1"/>
              </p:cNvSpPr>
              <p:nvPr/>
            </p:nvSpPr>
            <p:spPr bwMode="auto">
              <a:xfrm>
                <a:off x="1617663" y="4770438"/>
                <a:ext cx="938890" cy="3170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85341" tIns="42670" rIns="85341" bIns="42670">
                <a:spAutoFit/>
              </a:bodyPr>
              <a:lstStyle/>
              <a:p>
                <a:pPr algn="ctr" defTabSz="854075"/>
                <a:r>
                  <a:rPr lang="hu-HU" sz="1500" b="1" dirty="0" smtClean="0">
                    <a:latin typeface="DIN-Regular" pitchFamily="34" charset="0"/>
                  </a:rPr>
                  <a:t>Hőerőmű</a:t>
                </a:r>
                <a:endParaRPr lang="en-US" sz="1500" b="1" dirty="0">
                  <a:latin typeface="DIN-Regular" pitchFamily="34" charset="0"/>
                </a:endParaRPr>
              </a:p>
            </p:txBody>
          </p:sp>
        </p:grpSp>
        <p:sp>
          <p:nvSpPr>
            <p:cNvPr id="307229" name="Text Box 29"/>
            <p:cNvSpPr txBox="1">
              <a:spLocks noChangeArrowheads="1"/>
            </p:cNvSpPr>
            <p:nvPr/>
          </p:nvSpPr>
          <p:spPr bwMode="auto">
            <a:xfrm>
              <a:off x="3768725" y="2157413"/>
              <a:ext cx="515698" cy="31700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85341" tIns="42670" rIns="85341" bIns="42670">
              <a:spAutoFit/>
            </a:bodyPr>
            <a:lstStyle/>
            <a:p>
              <a:pPr algn="ctr" defTabSz="854075"/>
              <a:r>
                <a:rPr lang="en-US" sz="1500" b="1" dirty="0">
                  <a:latin typeface="DIN-Regular" pitchFamily="34" charset="0"/>
                </a:rPr>
                <a:t>49%</a:t>
              </a:r>
            </a:p>
          </p:txBody>
        </p:sp>
        <p:sp>
          <p:nvSpPr>
            <p:cNvPr id="307230" name="Text Box 30"/>
            <p:cNvSpPr txBox="1">
              <a:spLocks noChangeArrowheads="1"/>
            </p:cNvSpPr>
            <p:nvPr/>
          </p:nvSpPr>
          <p:spPr bwMode="auto">
            <a:xfrm>
              <a:off x="3773488" y="3457575"/>
              <a:ext cx="515698" cy="3170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85341" tIns="42670" rIns="85341" bIns="42670">
              <a:spAutoFit/>
            </a:bodyPr>
            <a:lstStyle/>
            <a:p>
              <a:pPr defTabSz="854075"/>
              <a:r>
                <a:rPr lang="en-US" sz="1500" b="1" dirty="0">
                  <a:latin typeface="DIN-Regular" pitchFamily="34" charset="0"/>
                </a:rPr>
                <a:t>30%</a:t>
              </a:r>
            </a:p>
          </p:txBody>
        </p:sp>
        <p:sp>
          <p:nvSpPr>
            <p:cNvPr id="307231" name="Text Box 31"/>
            <p:cNvSpPr txBox="1">
              <a:spLocks noChangeArrowheads="1"/>
            </p:cNvSpPr>
            <p:nvPr/>
          </p:nvSpPr>
          <p:spPr bwMode="auto">
            <a:xfrm>
              <a:off x="3773488" y="4178300"/>
              <a:ext cx="515698" cy="3170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85341" tIns="42670" rIns="85341" bIns="42670">
              <a:spAutoFit/>
            </a:bodyPr>
            <a:lstStyle/>
            <a:p>
              <a:pPr defTabSz="854075"/>
              <a:r>
                <a:rPr lang="en-US" sz="1500" b="1">
                  <a:latin typeface="DIN-Regular" pitchFamily="34" charset="0"/>
                </a:rPr>
                <a:t>21%</a:t>
              </a:r>
            </a:p>
          </p:txBody>
        </p:sp>
      </p:grpSp>
      <p:sp>
        <p:nvSpPr>
          <p:cNvPr id="307232" name="Text Box 32"/>
          <p:cNvSpPr txBox="1">
            <a:spLocks noChangeArrowheads="1"/>
          </p:cNvSpPr>
          <p:nvPr/>
        </p:nvSpPr>
        <p:spPr bwMode="auto">
          <a:xfrm>
            <a:off x="6810390" y="1595439"/>
            <a:ext cx="558673" cy="31700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85341" tIns="42670" rIns="85341" bIns="42670">
            <a:spAutoFit/>
          </a:bodyPr>
          <a:lstStyle/>
          <a:p>
            <a:pPr algn="ctr" defTabSz="854075"/>
            <a:r>
              <a:rPr lang="en-US" sz="1500" b="1" dirty="0">
                <a:latin typeface="DIN-Regular" pitchFamily="34" charset="0"/>
              </a:rPr>
              <a:t>30%</a:t>
            </a:r>
          </a:p>
        </p:txBody>
      </p:sp>
      <p:sp>
        <p:nvSpPr>
          <p:cNvPr id="307233" name="Text Box 33"/>
          <p:cNvSpPr txBox="1">
            <a:spLocks noChangeArrowheads="1"/>
          </p:cNvSpPr>
          <p:nvPr/>
        </p:nvSpPr>
        <p:spPr bwMode="auto">
          <a:xfrm>
            <a:off x="7746864" y="1428736"/>
            <a:ext cx="2159136" cy="1009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5341" tIns="42670" rIns="85341" bIns="42670">
            <a:spAutoFit/>
          </a:bodyPr>
          <a:lstStyle/>
          <a:p>
            <a:pPr algn="ctr" defTabSz="854075"/>
            <a:r>
              <a:rPr lang="hu-HU" sz="2000" b="1" dirty="0" err="1" smtClean="0">
                <a:latin typeface="DIN-Regular" pitchFamily="34" charset="0"/>
              </a:rPr>
              <a:t>Költségcsök-kentés</a:t>
            </a:r>
            <a:r>
              <a:rPr lang="hu-HU" sz="2000" b="1" dirty="0" smtClean="0">
                <a:latin typeface="DIN-Regular" pitchFamily="34" charset="0"/>
              </a:rPr>
              <a:t> optimuma</a:t>
            </a:r>
            <a:endParaRPr lang="en-US" sz="2000" b="1" dirty="0">
              <a:latin typeface="DIN-Regular" pitchFamily="34" charset="0"/>
            </a:endParaRPr>
          </a:p>
        </p:txBody>
      </p:sp>
      <p:sp>
        <p:nvSpPr>
          <p:cNvPr id="307234" name="Rectangle 34"/>
          <p:cNvSpPr>
            <a:spLocks noGrp="1" noChangeArrowheads="1"/>
          </p:cNvSpPr>
          <p:nvPr>
            <p:ph type="title"/>
          </p:nvPr>
        </p:nvSpPr>
        <p:spPr>
          <a:xfrm>
            <a:off x="1" y="0"/>
            <a:ext cx="9906000" cy="76200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ctr"/>
            <a:r>
              <a:rPr lang="hu-HU" sz="2400" b="1" dirty="0" smtClean="0"/>
              <a:t>Gyakorlati példa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>(RIMAP – </a:t>
            </a:r>
            <a:r>
              <a:rPr lang="hu-HU" sz="2400" b="1" dirty="0" smtClean="0"/>
              <a:t>példa</a:t>
            </a:r>
            <a:r>
              <a:rPr lang="en-US" sz="2400" b="1" dirty="0" smtClean="0"/>
              <a:t>: </a:t>
            </a:r>
            <a:r>
              <a:rPr lang="hu-HU" sz="2400" b="1" dirty="0" smtClean="0"/>
              <a:t>Erőmű, </a:t>
            </a:r>
            <a:r>
              <a:rPr lang="en-US" sz="2400" b="1" dirty="0" smtClean="0">
                <a:solidFill>
                  <a:schemeClr val="tx1"/>
                </a:solidFill>
              </a:rPr>
              <a:t>Heilbronn</a:t>
            </a:r>
            <a:r>
              <a:rPr lang="en-US" sz="2800" dirty="0" smtClean="0">
                <a:solidFill>
                  <a:schemeClr val="tx1"/>
                </a:solidFill>
              </a:rPr>
              <a:t>)</a:t>
            </a:r>
            <a:endParaRPr lang="en-US" sz="2800" dirty="0">
              <a:solidFill>
                <a:schemeClr val="tx1"/>
              </a:solidFill>
            </a:endParaRPr>
          </a:p>
        </p:txBody>
      </p:sp>
      <p:grpSp>
        <p:nvGrpSpPr>
          <p:cNvPr id="6" name="Group 18"/>
          <p:cNvGrpSpPr>
            <a:grpSpLocks/>
          </p:cNvGrpSpPr>
          <p:nvPr/>
        </p:nvGrpSpPr>
        <p:grpSpPr bwMode="auto">
          <a:xfrm>
            <a:off x="1810761" y="1857364"/>
            <a:ext cx="685952" cy="2213290"/>
            <a:chOff x="1680" y="1382"/>
            <a:chExt cx="432" cy="1472"/>
          </a:xfrm>
        </p:grpSpPr>
        <p:sp>
          <p:nvSpPr>
            <p:cNvPr id="40" name="Text Box 19"/>
            <p:cNvSpPr txBox="1">
              <a:spLocks noChangeArrowheads="1"/>
            </p:cNvSpPr>
            <p:nvPr/>
          </p:nvSpPr>
          <p:spPr bwMode="auto">
            <a:xfrm>
              <a:off x="1680" y="1382"/>
              <a:ext cx="432" cy="26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85341" tIns="42670" rIns="85341" bIns="42670">
              <a:spAutoFit/>
            </a:bodyPr>
            <a:lstStyle/>
            <a:p>
              <a:pPr defTabSz="854075"/>
              <a:r>
                <a:rPr lang="en-US" sz="2000" b="1" dirty="0">
                  <a:latin typeface="DIN-Regular" pitchFamily="34" charset="0"/>
                </a:rPr>
                <a:t>38%</a:t>
              </a:r>
            </a:p>
          </p:txBody>
        </p:sp>
        <p:sp>
          <p:nvSpPr>
            <p:cNvPr id="41" name="Text Box 20"/>
            <p:cNvSpPr txBox="1">
              <a:spLocks noChangeArrowheads="1"/>
            </p:cNvSpPr>
            <p:nvPr/>
          </p:nvSpPr>
          <p:spPr bwMode="auto">
            <a:xfrm>
              <a:off x="1680" y="2592"/>
              <a:ext cx="432" cy="26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85341" tIns="42670" rIns="85341" bIns="42670">
              <a:spAutoFit/>
            </a:bodyPr>
            <a:lstStyle/>
            <a:p>
              <a:pPr defTabSz="854075"/>
              <a:r>
                <a:rPr lang="en-US" sz="2000" b="1" dirty="0">
                  <a:latin typeface="DIN-Regular" pitchFamily="34" charset="0"/>
                </a:rPr>
                <a:t>45%</a:t>
              </a:r>
            </a:p>
          </p:txBody>
        </p:sp>
        <p:sp>
          <p:nvSpPr>
            <p:cNvPr id="42" name="Text Box 21"/>
            <p:cNvSpPr txBox="1">
              <a:spLocks noChangeArrowheads="1"/>
            </p:cNvSpPr>
            <p:nvPr/>
          </p:nvSpPr>
          <p:spPr bwMode="auto">
            <a:xfrm>
              <a:off x="1680" y="1968"/>
              <a:ext cx="396" cy="26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85341" tIns="42670" rIns="85341" bIns="42670">
              <a:spAutoFit/>
            </a:bodyPr>
            <a:lstStyle/>
            <a:p>
              <a:pPr defTabSz="854075"/>
              <a:r>
                <a:rPr lang="en-US" sz="2000" b="1" dirty="0">
                  <a:latin typeface="DIN-Regular" pitchFamily="34" charset="0"/>
                </a:rPr>
                <a:t>17</a:t>
              </a:r>
              <a:r>
                <a:rPr lang="en-US" sz="1500" b="1" dirty="0">
                  <a:latin typeface="DIN-Regular" pitchFamily="34" charset="0"/>
                </a:rPr>
                <a:t>%</a:t>
              </a:r>
            </a:p>
          </p:txBody>
        </p:sp>
      </p:grpSp>
      <p:sp>
        <p:nvSpPr>
          <p:cNvPr id="43" name="Ellipszis feliratnak 42"/>
          <p:cNvSpPr/>
          <p:nvPr/>
        </p:nvSpPr>
        <p:spPr>
          <a:xfrm>
            <a:off x="5959085" y="5000636"/>
            <a:ext cx="3250429" cy="1143008"/>
          </a:xfrm>
          <a:prstGeom prst="wedgeEllipseCallout">
            <a:avLst>
              <a:gd name="adj1" fmla="val -106174"/>
              <a:gd name="adj2" fmla="val -28537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PROFIT CENTRUM</a:t>
            </a:r>
            <a:endParaRPr lang="en-GB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Text Box 32"/>
          <p:cNvSpPr txBox="1">
            <a:spLocks noChangeArrowheads="1"/>
          </p:cNvSpPr>
          <p:nvPr/>
        </p:nvSpPr>
        <p:spPr bwMode="auto">
          <a:xfrm>
            <a:off x="6810397" y="2071681"/>
            <a:ext cx="571497" cy="100950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85341" tIns="42670" rIns="85341" bIns="42670">
            <a:spAutoFit/>
          </a:bodyPr>
          <a:lstStyle/>
          <a:p>
            <a:pPr algn="ctr" defTabSz="854075"/>
            <a:r>
              <a:rPr lang="hu-HU" sz="2000" b="1" dirty="0" smtClean="0">
                <a:latin typeface="DIN-Regular" pitchFamily="34" charset="0"/>
              </a:rPr>
              <a:t>PM</a:t>
            </a:r>
          </a:p>
          <a:p>
            <a:pPr algn="ctr" defTabSz="854075"/>
            <a:r>
              <a:rPr lang="hu-HU" sz="2000" b="1" dirty="0" smtClean="0">
                <a:latin typeface="DIN-Regular" pitchFamily="34" charset="0"/>
              </a:rPr>
              <a:t>+</a:t>
            </a:r>
          </a:p>
          <a:p>
            <a:pPr algn="ctr" defTabSz="854075"/>
            <a:r>
              <a:rPr lang="hu-HU" sz="2000" b="1" dirty="0" smtClean="0">
                <a:latin typeface="DIN-Regular" pitchFamily="34" charset="0"/>
              </a:rPr>
              <a:t>CM</a:t>
            </a:r>
            <a:endParaRPr lang="en-US" sz="2000" b="1" dirty="0">
              <a:latin typeface="DIN-Regular" pitchFamily="34" charset="0"/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03" grpId="0" animBg="1"/>
      <p:bldP spid="43" grpId="0" animBg="1"/>
      <p:bldP spid="4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704528" y="188640"/>
            <a:ext cx="8420100" cy="1143000"/>
          </a:xfrm>
        </p:spPr>
        <p:txBody>
          <a:bodyPr/>
          <a:lstStyle/>
          <a:p>
            <a:r>
              <a:rPr lang="hu-HU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Szerkezetben ébredő mezők</a:t>
            </a:r>
            <a:endParaRPr lang="en-GB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artalom helye 5"/>
          <p:cNvSpPr>
            <a:spLocks noGrp="1"/>
          </p:cNvSpPr>
          <p:nvPr>
            <p:ph sz="half" idx="2"/>
          </p:nvPr>
        </p:nvSpPr>
        <p:spPr>
          <a:xfrm>
            <a:off x="4376936" y="1340768"/>
            <a:ext cx="5112568" cy="4536504"/>
          </a:xfrm>
        </p:spPr>
        <p:txBody>
          <a:bodyPr/>
          <a:lstStyle/>
          <a:p>
            <a:r>
              <a:rPr lang="hu-HU" dirty="0" smtClean="0"/>
              <a:t>Alakváltozási-feszültségi</a:t>
            </a:r>
          </a:p>
          <a:p>
            <a:r>
              <a:rPr lang="hu-HU" dirty="0" smtClean="0"/>
              <a:t>Hőmérsékleti</a:t>
            </a:r>
          </a:p>
          <a:p>
            <a:r>
              <a:rPr lang="hu-HU" dirty="0" smtClean="0"/>
              <a:t>Mágneses</a:t>
            </a:r>
          </a:p>
          <a:p>
            <a:r>
              <a:rPr lang="hu-HU" dirty="0" smtClean="0"/>
              <a:t>…..</a:t>
            </a:r>
          </a:p>
          <a:p>
            <a:r>
              <a:rPr lang="hu-HU" dirty="0" smtClean="0"/>
              <a:t>Globális-lokális</a:t>
            </a:r>
          </a:p>
          <a:p>
            <a:r>
              <a:rPr lang="hu-H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„Hibás”  -  „Hibátlan”</a:t>
            </a:r>
            <a:endParaRPr lang="hu-HU" dirty="0" smtClean="0"/>
          </a:p>
          <a:p>
            <a:pPr algn="ctr">
              <a:buNone/>
            </a:pPr>
            <a:r>
              <a:rPr lang="hu-HU" sz="40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</a:t>
            </a:r>
            <a:r>
              <a:rPr lang="hu-HU" sz="4000" dirty="0" smtClean="0">
                <a:ln w="18000">
                  <a:solidFill>
                    <a:schemeClr val="tx1">
                      <a:lumMod val="5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NUMERIKUS MÓDSZEREK</a:t>
            </a:r>
            <a:endParaRPr lang="en-GB" sz="4000" dirty="0">
              <a:ln w="18000">
                <a:solidFill>
                  <a:schemeClr val="tx1">
                    <a:lumMod val="5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451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520" y="1843038"/>
            <a:ext cx="3620037" cy="353017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77850" y="0"/>
            <a:ext cx="8420100" cy="1143000"/>
          </a:xfrm>
        </p:spPr>
        <p:txBody>
          <a:bodyPr/>
          <a:lstStyle/>
          <a:p>
            <a:pPr eaLnBrk="1" hangingPunct="1">
              <a:defRPr/>
            </a:pPr>
            <a:r>
              <a:rPr lang="hu-HU" sz="4000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November </a:t>
            </a:r>
            <a:r>
              <a:rPr lang="hu-HU" sz="40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21. </a:t>
            </a:r>
            <a:r>
              <a:rPr lang="hu-HU" sz="4000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hu-HU" sz="4000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hu-HU" sz="2400" b="1" u="sng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85794"/>
            <a:ext cx="9906000" cy="4895850"/>
          </a:xfrm>
        </p:spPr>
        <p:txBody>
          <a:bodyPr/>
          <a:lstStyle/>
          <a:p>
            <a:pPr eaLnBrk="1" hangingPunct="1">
              <a:lnSpc>
                <a:spcPct val="130000"/>
              </a:lnSpc>
              <a:defRPr/>
            </a:pPr>
            <a:r>
              <a:rPr lang="hu-HU" sz="2000" b="1" dirty="0" smtClean="0">
                <a:solidFill>
                  <a:srgbClr val="EA2D00"/>
                </a:solidFill>
              </a:rPr>
              <a:t>1718</a:t>
            </a:r>
            <a:r>
              <a:rPr lang="hu-HU" sz="2000" b="1" dirty="0" smtClean="0">
                <a:solidFill>
                  <a:srgbClr val="000099"/>
                </a:solidFill>
              </a:rPr>
              <a:t> Hatvani István </a:t>
            </a:r>
            <a:r>
              <a:rPr lang="hu-HU" sz="1600" b="1" dirty="0" smtClean="0">
                <a:solidFill>
                  <a:srgbClr val="000099"/>
                </a:solidFill>
              </a:rPr>
              <a:t>orvosdoktor, a debreceni kollégium tanárának  születése (1786)</a:t>
            </a:r>
          </a:p>
          <a:p>
            <a:pPr eaLnBrk="1" hangingPunct="1">
              <a:lnSpc>
                <a:spcPct val="130000"/>
              </a:lnSpc>
              <a:defRPr/>
            </a:pPr>
            <a:r>
              <a:rPr lang="hu-HU" sz="2000" b="1" dirty="0" smtClean="0">
                <a:solidFill>
                  <a:srgbClr val="FF0000"/>
                </a:solidFill>
              </a:rPr>
              <a:t>1783</a:t>
            </a:r>
            <a:r>
              <a:rPr lang="hu-HU" sz="2000" b="1" dirty="0" smtClean="0">
                <a:solidFill>
                  <a:srgbClr val="000099"/>
                </a:solidFill>
              </a:rPr>
              <a:t> A repülés „origója”: 12 km-es repülés hőlégballonnal (egy fizikus 	és egy márki)</a:t>
            </a:r>
          </a:p>
          <a:p>
            <a:pPr eaLnBrk="1" hangingPunct="1">
              <a:lnSpc>
                <a:spcPct val="130000"/>
              </a:lnSpc>
              <a:defRPr/>
            </a:pPr>
            <a:r>
              <a:rPr lang="hu-HU" sz="2000" b="1" dirty="0" smtClean="0">
                <a:solidFill>
                  <a:srgbClr val="FF0000"/>
                </a:solidFill>
              </a:rPr>
              <a:t>1806</a:t>
            </a:r>
            <a:r>
              <a:rPr lang="hu-HU" sz="2000" b="1" dirty="0" smtClean="0">
                <a:solidFill>
                  <a:srgbClr val="000099"/>
                </a:solidFill>
              </a:rPr>
              <a:t> Napóleon „kontinentális zárlatot” hirdet Anglia ellen</a:t>
            </a:r>
          </a:p>
          <a:p>
            <a:pPr eaLnBrk="1" hangingPunct="1">
              <a:lnSpc>
                <a:spcPct val="130000"/>
              </a:lnSpc>
              <a:defRPr/>
            </a:pPr>
            <a:r>
              <a:rPr lang="hu-HU" sz="2000" b="1" dirty="0" smtClean="0">
                <a:solidFill>
                  <a:srgbClr val="FF0000"/>
                </a:solidFill>
              </a:rPr>
              <a:t>1830</a:t>
            </a:r>
            <a:r>
              <a:rPr lang="hu-HU" sz="2000" b="1" dirty="0" smtClean="0">
                <a:solidFill>
                  <a:srgbClr val="000099"/>
                </a:solidFill>
              </a:rPr>
              <a:t> Kisfaludy Károly halála (sz. 1788)</a:t>
            </a:r>
            <a:endParaRPr lang="hu-HU" sz="1600" b="1" dirty="0" smtClean="0">
              <a:solidFill>
                <a:srgbClr val="000099"/>
              </a:solidFill>
            </a:endParaRPr>
          </a:p>
          <a:p>
            <a:pPr eaLnBrk="1" hangingPunct="1">
              <a:lnSpc>
                <a:spcPct val="130000"/>
              </a:lnSpc>
              <a:defRPr/>
            </a:pPr>
            <a:r>
              <a:rPr lang="hu-HU" sz="2000" b="1" dirty="0" smtClean="0">
                <a:solidFill>
                  <a:srgbClr val="FF0000"/>
                </a:solidFill>
              </a:rPr>
              <a:t>1916  </a:t>
            </a:r>
            <a:r>
              <a:rPr lang="hu-HU" sz="2000" b="1" dirty="0" smtClean="0">
                <a:solidFill>
                  <a:srgbClr val="003399"/>
                </a:solidFill>
              </a:rPr>
              <a:t>IV. Károly trónra lép </a:t>
            </a:r>
            <a:r>
              <a:rPr lang="hu-HU" sz="1600" b="1" dirty="0" smtClean="0">
                <a:solidFill>
                  <a:srgbClr val="003399"/>
                </a:solidFill>
              </a:rPr>
              <a:t>(az utolsó magyar király, az osztrákoknál I. Károly)</a:t>
            </a:r>
          </a:p>
          <a:p>
            <a:pPr eaLnBrk="1" hangingPunct="1">
              <a:lnSpc>
                <a:spcPct val="130000"/>
              </a:lnSpc>
              <a:defRPr/>
            </a:pPr>
            <a:r>
              <a:rPr lang="hu-HU" sz="2000" b="1" dirty="0" smtClean="0">
                <a:solidFill>
                  <a:srgbClr val="FF0000"/>
                </a:solidFill>
              </a:rPr>
              <a:t>1956</a:t>
            </a:r>
            <a:r>
              <a:rPr lang="hu-HU" sz="2000" b="1" dirty="0" smtClean="0">
                <a:solidFill>
                  <a:srgbClr val="000099"/>
                </a:solidFill>
              </a:rPr>
              <a:t> Romániába, </a:t>
            </a:r>
            <a:r>
              <a:rPr lang="hu-HU" sz="2000" b="1" dirty="0" err="1" smtClean="0">
                <a:solidFill>
                  <a:srgbClr val="000099"/>
                </a:solidFill>
              </a:rPr>
              <a:t>Snagovba</a:t>
            </a:r>
            <a:r>
              <a:rPr lang="hu-HU" sz="2000" b="1" dirty="0" smtClean="0">
                <a:solidFill>
                  <a:srgbClr val="000099"/>
                </a:solidFill>
              </a:rPr>
              <a:t> viszik Nagy Imrét és társait</a:t>
            </a:r>
          </a:p>
          <a:p>
            <a:pPr eaLnBrk="1" hangingPunct="1">
              <a:lnSpc>
                <a:spcPct val="130000"/>
              </a:lnSpc>
              <a:defRPr/>
            </a:pPr>
            <a:r>
              <a:rPr lang="hu-HU" sz="2000" b="1" u="sng" dirty="0" smtClean="0">
                <a:solidFill>
                  <a:srgbClr val="FF0000"/>
                </a:solidFill>
              </a:rPr>
              <a:t>1964</a:t>
            </a:r>
            <a:r>
              <a:rPr lang="hu-HU" sz="2000" b="1" u="sng" dirty="0" smtClean="0">
                <a:solidFill>
                  <a:srgbClr val="000099"/>
                </a:solidFill>
              </a:rPr>
              <a:t> Felavatják az Erzsébet hidat (tervező: Sávoly Pál,  1893-1968) </a:t>
            </a:r>
            <a:r>
              <a:rPr lang="hu-HU" sz="2000" b="1" u="sng" dirty="0" smtClean="0">
                <a:solidFill>
                  <a:srgbClr val="FF0000"/>
                </a:solidFill>
              </a:rPr>
              <a:t>(M)</a:t>
            </a:r>
            <a:endParaRPr lang="hu-HU" sz="1200" b="1" u="sng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130000"/>
              </a:lnSpc>
              <a:defRPr/>
            </a:pPr>
            <a:r>
              <a:rPr lang="hu-HU" sz="2000" b="1" u="sng" dirty="0" smtClean="0">
                <a:solidFill>
                  <a:srgbClr val="EA2D00"/>
                </a:solidFill>
              </a:rPr>
              <a:t>1989 </a:t>
            </a:r>
            <a:r>
              <a:rPr lang="hu-HU" sz="2000" b="1" u="sng" dirty="0" smtClean="0">
                <a:solidFill>
                  <a:schemeClr val="accent6">
                    <a:lumMod val="75000"/>
                  </a:schemeClr>
                </a:solidFill>
              </a:rPr>
              <a:t>A GE megvásárolja a TUNGSRAM részvényeinek 50%-át </a:t>
            </a:r>
            <a:r>
              <a:rPr lang="hu-HU" sz="2000" b="1" u="sng" dirty="0" smtClean="0">
                <a:solidFill>
                  <a:srgbClr val="FF0000"/>
                </a:solidFill>
              </a:rPr>
              <a:t>(G)</a:t>
            </a:r>
            <a:endParaRPr lang="hu-HU" sz="1400" b="1" u="sng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130000"/>
              </a:lnSpc>
              <a:defRPr/>
            </a:pPr>
            <a:r>
              <a:rPr lang="hu-HU" sz="2000" b="1" u="sng" dirty="0" smtClean="0">
                <a:solidFill>
                  <a:srgbClr val="FF0000"/>
                </a:solidFill>
              </a:rPr>
              <a:t>1989</a:t>
            </a:r>
            <a:r>
              <a:rPr lang="hu-HU" sz="2000" b="1" u="sng" dirty="0" smtClean="0"/>
              <a:t> </a:t>
            </a:r>
            <a:r>
              <a:rPr lang="hu-HU" sz="2000" b="1" u="sng" dirty="0" smtClean="0">
                <a:solidFill>
                  <a:schemeClr val="accent2">
                    <a:lumMod val="75000"/>
                  </a:schemeClr>
                </a:solidFill>
              </a:rPr>
              <a:t>Németh Miklós parlamenti „bementései” </a:t>
            </a:r>
            <a:r>
              <a:rPr lang="hu-HU" sz="1200" b="1" u="sng" dirty="0" smtClean="0">
                <a:solidFill>
                  <a:schemeClr val="accent2">
                    <a:lumMod val="75000"/>
                  </a:schemeClr>
                </a:solidFill>
              </a:rPr>
              <a:t>(jelentősen átalakul a magyar kormány)</a:t>
            </a:r>
            <a:r>
              <a:rPr lang="hu-HU" sz="2000" b="1" u="sng" dirty="0" smtClean="0">
                <a:solidFill>
                  <a:srgbClr val="FF0000"/>
                </a:solidFill>
              </a:rPr>
              <a:t> (P)</a:t>
            </a:r>
          </a:p>
          <a:p>
            <a:pPr eaLnBrk="1" hangingPunct="1">
              <a:lnSpc>
                <a:spcPct val="130000"/>
              </a:lnSpc>
              <a:defRPr/>
            </a:pPr>
            <a:r>
              <a:rPr lang="hu-HU" sz="2000" b="1" dirty="0" smtClean="0">
                <a:solidFill>
                  <a:srgbClr val="FF0000"/>
                </a:solidFill>
              </a:rPr>
              <a:t>1990 </a:t>
            </a:r>
            <a:r>
              <a:rPr lang="hu-HU" sz="2000" b="1" dirty="0" smtClean="0">
                <a:solidFill>
                  <a:srgbClr val="003399"/>
                </a:solidFill>
              </a:rPr>
              <a:t>Victor </a:t>
            </a:r>
            <a:r>
              <a:rPr lang="hu-HU" sz="2000" b="1" dirty="0" err="1" smtClean="0">
                <a:solidFill>
                  <a:srgbClr val="003399"/>
                </a:solidFill>
              </a:rPr>
              <a:t>Varasely</a:t>
            </a:r>
            <a:r>
              <a:rPr lang="hu-HU" sz="2000" b="1" dirty="0" smtClean="0">
                <a:solidFill>
                  <a:srgbClr val="003399"/>
                </a:solidFill>
              </a:rPr>
              <a:t> a Képzőművészeti Főiskola díszdoktora </a:t>
            </a:r>
            <a:r>
              <a:rPr lang="hu-HU" sz="1400" b="1" dirty="0" smtClean="0">
                <a:solidFill>
                  <a:srgbClr val="003399"/>
                </a:solidFill>
              </a:rPr>
              <a:t>(1906-1997)</a:t>
            </a: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705115" y="188913"/>
            <a:ext cx="8420100" cy="1143000"/>
          </a:xfrm>
        </p:spPr>
        <p:txBody>
          <a:bodyPr/>
          <a:lstStyle/>
          <a:p>
            <a:pPr>
              <a:defRPr/>
            </a:pPr>
            <a:r>
              <a:rPr lang="hu-HU" sz="54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„Hibák”</a:t>
            </a:r>
            <a:endParaRPr lang="en-GB" sz="5400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artalom helye 6"/>
          <p:cNvSpPr>
            <a:spLocks noGrp="1"/>
          </p:cNvSpPr>
          <p:nvPr>
            <p:ph sz="half" idx="2"/>
          </p:nvPr>
        </p:nvSpPr>
        <p:spPr>
          <a:xfrm>
            <a:off x="4593564" y="1500174"/>
            <a:ext cx="5312436" cy="4071966"/>
          </a:xfrm>
          <a:solidFill>
            <a:srgbClr val="FFFF00"/>
          </a:solidFill>
        </p:spPr>
        <p:txBody>
          <a:bodyPr/>
          <a:lstStyle/>
          <a:p>
            <a:pPr>
              <a:defRPr/>
            </a:pPr>
            <a:r>
              <a:rPr lang="hu-HU" b="1" dirty="0" smtClean="0"/>
              <a:t>Geometriai hibák</a:t>
            </a:r>
          </a:p>
          <a:p>
            <a:pPr>
              <a:defRPr/>
            </a:pPr>
            <a:r>
              <a:rPr lang="hu-HU" b="1" dirty="0" smtClean="0"/>
              <a:t>Alakhibák, méreteltérések</a:t>
            </a:r>
          </a:p>
          <a:p>
            <a:pPr>
              <a:defRPr/>
            </a:pPr>
            <a:r>
              <a:rPr lang="hu-HU" b="1" dirty="0" smtClean="0"/>
              <a:t>Zárványok</a:t>
            </a:r>
          </a:p>
          <a:p>
            <a:pPr>
              <a:defRPr/>
            </a:pPr>
            <a:r>
              <a:rPr lang="hu-HU" cap="sm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Anyagfolytonossági hibák, </a:t>
            </a:r>
          </a:p>
          <a:p>
            <a:pPr>
              <a:defRPr/>
            </a:pPr>
            <a:r>
              <a:rPr lang="hu-HU" sz="4400" cap="sm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REPEDÉSEK</a:t>
            </a:r>
          </a:p>
          <a:p>
            <a:pPr lvl="1">
              <a:defRPr/>
            </a:pPr>
            <a:r>
              <a:rPr lang="hu-HU" sz="3200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KIMUTATHATÓSÁGA</a:t>
            </a:r>
            <a:endParaRPr lang="hu-HU" sz="3200" b="1" cap="small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defRPr/>
            </a:pPr>
            <a:r>
              <a:rPr lang="hu-HU" sz="3200" cap="sm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ÉRTÉKELÉSE</a:t>
            </a:r>
            <a:endParaRPr lang="hu-HU" sz="3200" cap="small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hu-HU" dirty="0" smtClean="0"/>
          </a:p>
          <a:p>
            <a:pPr>
              <a:defRPr/>
            </a:pPr>
            <a:endParaRPr lang="en-GB" dirty="0"/>
          </a:p>
        </p:txBody>
      </p:sp>
      <p:pic>
        <p:nvPicPr>
          <p:cNvPr id="15974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9563" y="2214564"/>
            <a:ext cx="4098264" cy="3324225"/>
          </a:xfrm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344488" y="260648"/>
            <a:ext cx="9361040" cy="1143000"/>
          </a:xfrm>
        </p:spPr>
        <p:txBody>
          <a:bodyPr/>
          <a:lstStyle/>
          <a:p>
            <a:r>
              <a:rPr lang="hu-HU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Anyagok károsodása= </a:t>
            </a:r>
            <a:r>
              <a:rPr lang="hu-HU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anyag+közeg+terhelés</a:t>
            </a:r>
            <a:endParaRPr lang="en-GB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artalom helye 5"/>
          <p:cNvSpPr>
            <a:spLocks noGrp="1"/>
          </p:cNvSpPr>
          <p:nvPr>
            <p:ph sz="half" idx="2"/>
          </p:nvPr>
        </p:nvSpPr>
        <p:spPr>
          <a:xfrm>
            <a:off x="4238620" y="1628800"/>
            <a:ext cx="5667380" cy="4114800"/>
          </a:xfrm>
        </p:spPr>
        <p:txBody>
          <a:bodyPr/>
          <a:lstStyle/>
          <a:p>
            <a:r>
              <a:rPr lang="hu-HU" sz="3200" dirty="0" smtClean="0"/>
              <a:t>Elridegedés</a:t>
            </a:r>
          </a:p>
          <a:p>
            <a:r>
              <a:rPr lang="hu-HU" sz="3200" dirty="0" smtClean="0"/>
              <a:t>Szívósság csökkenése</a:t>
            </a:r>
          </a:p>
          <a:p>
            <a:r>
              <a:rPr lang="hu-HU" sz="3200" dirty="0" smtClean="0"/>
              <a:t>Folyási határ csökkenés</a:t>
            </a:r>
          </a:p>
          <a:p>
            <a:r>
              <a:rPr lang="hu-HU" sz="3200" dirty="0" smtClean="0"/>
              <a:t>Oldódás, kiválás</a:t>
            </a:r>
          </a:p>
          <a:p>
            <a:r>
              <a:rPr lang="hu-HU" sz="3200" dirty="0" smtClean="0"/>
              <a:t>Kúszás </a:t>
            </a:r>
            <a:r>
              <a:rPr lang="hu-HU" dirty="0" smtClean="0"/>
              <a:t>(repedés, változás)</a:t>
            </a:r>
          </a:p>
          <a:p>
            <a:r>
              <a:rPr lang="hu-HU" sz="3200" dirty="0" smtClean="0"/>
              <a:t>Kifáradás, LCF, HCF</a:t>
            </a:r>
          </a:p>
          <a:p>
            <a:r>
              <a:rPr lang="hu-H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Repedés terjedés</a:t>
            </a:r>
          </a:p>
          <a:p>
            <a:pPr>
              <a:buNone/>
            </a:pPr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en-GB" dirty="0"/>
          </a:p>
        </p:txBody>
      </p:sp>
      <p:pic>
        <p:nvPicPr>
          <p:cNvPr id="6349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28802"/>
            <a:ext cx="4295723" cy="36004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14313"/>
            <a:ext cx="9575800" cy="1143000"/>
          </a:xfrm>
        </p:spPr>
        <p:txBody>
          <a:bodyPr/>
          <a:lstStyle/>
          <a:p>
            <a:pPr>
              <a:defRPr/>
            </a:pPr>
            <a:r>
              <a:rPr lang="hu-HU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Roncsolásmentes vizsgálatok</a:t>
            </a:r>
            <a:r>
              <a:rPr lang="en-GB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800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hu-HU" sz="2800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ipari </a:t>
            </a:r>
            <a:r>
              <a:rPr lang="hu-HU" sz="2800" u="sng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alakalmazás</a:t>
            </a:r>
            <a:r>
              <a:rPr lang="hu-HU" sz="2800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endParaRPr lang="en-GB" sz="2800" u="sng" dirty="0"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" y="1524000"/>
            <a:ext cx="9410700" cy="4800600"/>
          </a:xfrm>
        </p:spPr>
        <p:txBody>
          <a:bodyPr/>
          <a:lstStyle/>
          <a:p>
            <a:r>
              <a:rPr lang="en-GB" sz="2200" dirty="0" smtClean="0">
                <a:sym typeface="Symbol" pitchFamily="18" charset="2"/>
              </a:rPr>
              <a:t>1876 </a:t>
            </a:r>
            <a:r>
              <a:rPr lang="hu-HU" sz="2200" dirty="0" smtClean="0">
                <a:solidFill>
                  <a:srgbClr val="FF0000"/>
                </a:solidFill>
                <a:sym typeface="Symbol" pitchFamily="18" charset="2"/>
              </a:rPr>
              <a:t>Mágneses mező</a:t>
            </a:r>
            <a:r>
              <a:rPr lang="en-GB" sz="2200" dirty="0" smtClean="0">
                <a:solidFill>
                  <a:srgbClr val="FF0000"/>
                </a:solidFill>
                <a:sym typeface="Symbol" pitchFamily="18" charset="2"/>
              </a:rPr>
              <a:t> </a:t>
            </a:r>
            <a:r>
              <a:rPr lang="hu-HU" sz="2200" dirty="0" smtClean="0">
                <a:solidFill>
                  <a:schemeClr val="tx2"/>
                </a:solidFill>
                <a:sym typeface="Symbol" pitchFamily="18" charset="2"/>
              </a:rPr>
              <a:t>vizsgálata</a:t>
            </a:r>
            <a:r>
              <a:rPr lang="en-GB" sz="2200" dirty="0" smtClean="0">
                <a:sym typeface="Symbol" pitchFamily="18" charset="2"/>
              </a:rPr>
              <a:t>, A. HERING (USA)</a:t>
            </a:r>
          </a:p>
          <a:p>
            <a:r>
              <a:rPr lang="en-GB" sz="2200" dirty="0" smtClean="0"/>
              <a:t>1895 </a:t>
            </a:r>
            <a:r>
              <a:rPr lang="hu-HU" sz="2200" dirty="0" smtClean="0">
                <a:solidFill>
                  <a:srgbClr val="FF0000"/>
                </a:solidFill>
              </a:rPr>
              <a:t>Röntgenvizsgálat</a:t>
            </a:r>
            <a:r>
              <a:rPr lang="en-GB" sz="2200" dirty="0" smtClean="0"/>
              <a:t>, Wilhelm Conrad RÖNTGEH (D)</a:t>
            </a:r>
          </a:p>
          <a:p>
            <a:r>
              <a:rPr lang="en-GB" sz="2200" dirty="0" smtClean="0">
                <a:sym typeface="Symbol" pitchFamily="18" charset="2"/>
              </a:rPr>
              <a:t>1925 </a:t>
            </a:r>
            <a:r>
              <a:rPr lang="en-GB" sz="2200" dirty="0" smtClean="0">
                <a:solidFill>
                  <a:srgbClr val="FF0000"/>
                </a:solidFill>
                <a:sym typeface="Symbol" pitchFamily="18" charset="2"/>
              </a:rPr>
              <a:t> - </a:t>
            </a:r>
            <a:r>
              <a:rPr lang="hu-HU" sz="2200" dirty="0" smtClean="0">
                <a:solidFill>
                  <a:srgbClr val="FF0000"/>
                </a:solidFill>
                <a:sym typeface="Symbol" pitchFamily="18" charset="2"/>
              </a:rPr>
              <a:t>sugárzás</a:t>
            </a:r>
            <a:r>
              <a:rPr lang="en-GB" sz="2200" dirty="0" smtClean="0">
                <a:sym typeface="Symbol" pitchFamily="18" charset="2"/>
              </a:rPr>
              <a:t>, H. PILON,M.A. LABORDE (F)</a:t>
            </a:r>
          </a:p>
          <a:p>
            <a:r>
              <a:rPr lang="en-GB" sz="2200" dirty="0" smtClean="0">
                <a:sym typeface="Symbol" pitchFamily="18" charset="2"/>
              </a:rPr>
              <a:t>1927 </a:t>
            </a:r>
            <a:r>
              <a:rPr lang="en-GB" sz="2200" dirty="0" smtClean="0">
                <a:solidFill>
                  <a:srgbClr val="FF0000"/>
                </a:solidFill>
                <a:sym typeface="Symbol" pitchFamily="18" charset="2"/>
              </a:rPr>
              <a:t>M</a:t>
            </a:r>
            <a:r>
              <a:rPr lang="hu-HU" sz="2200" dirty="0" err="1" smtClean="0">
                <a:solidFill>
                  <a:srgbClr val="FF0000"/>
                </a:solidFill>
                <a:sym typeface="Symbol" pitchFamily="18" charset="2"/>
              </a:rPr>
              <a:t>ágnesporos</a:t>
            </a:r>
            <a:r>
              <a:rPr lang="hu-HU" sz="2200" dirty="0" smtClean="0">
                <a:solidFill>
                  <a:srgbClr val="FF0000"/>
                </a:solidFill>
                <a:sym typeface="Symbol" pitchFamily="18" charset="2"/>
              </a:rPr>
              <a:t> </a:t>
            </a:r>
            <a:r>
              <a:rPr lang="hu-HU" sz="2200" dirty="0" smtClean="0">
                <a:solidFill>
                  <a:schemeClr val="tx2"/>
                </a:solidFill>
                <a:sym typeface="Symbol" pitchFamily="18" charset="2"/>
              </a:rPr>
              <a:t>vizsgálat</a:t>
            </a:r>
            <a:r>
              <a:rPr lang="en-GB" sz="2200" dirty="0" smtClean="0">
                <a:sym typeface="Symbol" pitchFamily="18" charset="2"/>
              </a:rPr>
              <a:t>, A. ROUX (F)</a:t>
            </a:r>
          </a:p>
          <a:p>
            <a:r>
              <a:rPr lang="en-GB" sz="2200" dirty="0" smtClean="0">
                <a:sym typeface="Symbol" pitchFamily="18" charset="2"/>
              </a:rPr>
              <a:t>1929 </a:t>
            </a:r>
            <a:r>
              <a:rPr lang="hu-HU" sz="2200" dirty="0" err="1" smtClean="0">
                <a:solidFill>
                  <a:srgbClr val="FF0000"/>
                </a:solidFill>
                <a:sym typeface="Symbol" pitchFamily="18" charset="2"/>
              </a:rPr>
              <a:t>Elektropoteciál</a:t>
            </a:r>
            <a:r>
              <a:rPr lang="hu-HU" sz="2200" dirty="0" smtClean="0">
                <a:solidFill>
                  <a:srgbClr val="FF0000"/>
                </a:solidFill>
                <a:sym typeface="Symbol" pitchFamily="18" charset="2"/>
              </a:rPr>
              <a:t> esés</a:t>
            </a:r>
            <a:r>
              <a:rPr lang="en-GB" sz="2200" dirty="0" smtClean="0">
                <a:sym typeface="Symbol" pitchFamily="18" charset="2"/>
              </a:rPr>
              <a:t>, E.A. SPERRY (USA) </a:t>
            </a:r>
          </a:p>
          <a:p>
            <a:r>
              <a:rPr lang="en-GB" sz="2200" dirty="0" smtClean="0"/>
              <a:t>1933 </a:t>
            </a:r>
            <a:r>
              <a:rPr lang="hu-HU" sz="2200" dirty="0" smtClean="0">
                <a:solidFill>
                  <a:srgbClr val="FF0000"/>
                </a:solidFill>
              </a:rPr>
              <a:t>Folyadékbehatolásos </a:t>
            </a:r>
            <a:r>
              <a:rPr lang="hu-HU" sz="2200" dirty="0" smtClean="0">
                <a:solidFill>
                  <a:schemeClr val="tx2"/>
                </a:solidFill>
              </a:rPr>
              <a:t>vizsgálat</a:t>
            </a:r>
            <a:r>
              <a:rPr lang="en-GB" sz="2200" dirty="0" smtClean="0"/>
              <a:t>, H. REICHERT (D) </a:t>
            </a:r>
          </a:p>
          <a:p>
            <a:r>
              <a:rPr lang="en-GB" sz="2200" dirty="0" smtClean="0">
                <a:sym typeface="Symbol" pitchFamily="18" charset="2"/>
              </a:rPr>
              <a:t>1936 </a:t>
            </a:r>
            <a:r>
              <a:rPr lang="hu-HU" sz="2200" dirty="0" smtClean="0">
                <a:solidFill>
                  <a:srgbClr val="FF0000"/>
                </a:solidFill>
                <a:sym typeface="Symbol" pitchFamily="18" charset="2"/>
              </a:rPr>
              <a:t>Örvényáramos</a:t>
            </a:r>
            <a:r>
              <a:rPr lang="en-GB" sz="2200" dirty="0" smtClean="0">
                <a:sym typeface="Symbol" pitchFamily="18" charset="2"/>
              </a:rPr>
              <a:t> </a:t>
            </a:r>
            <a:r>
              <a:rPr lang="hu-HU" sz="2200" dirty="0" smtClean="0">
                <a:sym typeface="Symbol" pitchFamily="18" charset="2"/>
              </a:rPr>
              <a:t>vizsgálat</a:t>
            </a:r>
            <a:r>
              <a:rPr lang="en-GB" sz="2200" dirty="0" smtClean="0">
                <a:sym typeface="Symbol" pitchFamily="18" charset="2"/>
              </a:rPr>
              <a:t>, F. FÖRSTER (D)</a:t>
            </a:r>
          </a:p>
          <a:p>
            <a:r>
              <a:rPr lang="en-GB" sz="2200" dirty="0" smtClean="0">
                <a:sym typeface="Symbol" pitchFamily="18" charset="2"/>
              </a:rPr>
              <a:t>1936 </a:t>
            </a:r>
            <a:r>
              <a:rPr lang="hu-HU" sz="2200" dirty="0" smtClean="0">
                <a:solidFill>
                  <a:srgbClr val="FF0000"/>
                </a:solidFill>
                <a:sym typeface="Symbol" pitchFamily="18" charset="2"/>
              </a:rPr>
              <a:t>Akusztikus emissziós</a:t>
            </a:r>
            <a:r>
              <a:rPr lang="en-GB" sz="2200" dirty="0" smtClean="0">
                <a:sym typeface="Symbol" pitchFamily="18" charset="2"/>
              </a:rPr>
              <a:t> </a:t>
            </a:r>
            <a:r>
              <a:rPr lang="hu-HU" sz="2200" dirty="0" smtClean="0">
                <a:sym typeface="Symbol" pitchFamily="18" charset="2"/>
              </a:rPr>
              <a:t>vizsgálat</a:t>
            </a:r>
            <a:r>
              <a:rPr lang="en-GB" sz="2200" dirty="0" smtClean="0">
                <a:sym typeface="Symbol" pitchFamily="18" charset="2"/>
              </a:rPr>
              <a:t>, F. FÖRSTER (D)</a:t>
            </a:r>
          </a:p>
          <a:p>
            <a:r>
              <a:rPr lang="en-GB" sz="2200" dirty="0" smtClean="0">
                <a:sym typeface="Symbol" pitchFamily="18" charset="2"/>
              </a:rPr>
              <a:t>1942 </a:t>
            </a:r>
            <a:r>
              <a:rPr lang="en-GB" sz="2200" dirty="0" err="1" smtClean="0">
                <a:solidFill>
                  <a:srgbClr val="FF0000"/>
                </a:solidFill>
                <a:sym typeface="Symbol" pitchFamily="18" charset="2"/>
              </a:rPr>
              <a:t>Ultr</a:t>
            </a:r>
            <a:r>
              <a:rPr lang="hu-HU" sz="2200" dirty="0" err="1" smtClean="0">
                <a:solidFill>
                  <a:srgbClr val="FF0000"/>
                </a:solidFill>
                <a:sym typeface="Symbol" pitchFamily="18" charset="2"/>
              </a:rPr>
              <a:t>ahangos</a:t>
            </a:r>
            <a:r>
              <a:rPr lang="en-GB" sz="2200" dirty="0" smtClean="0">
                <a:sym typeface="Symbol" pitchFamily="18" charset="2"/>
              </a:rPr>
              <a:t> </a:t>
            </a:r>
            <a:r>
              <a:rPr lang="hu-HU" sz="2200" dirty="0" smtClean="0">
                <a:sym typeface="Symbol" pitchFamily="18" charset="2"/>
              </a:rPr>
              <a:t>vizsgálat</a:t>
            </a:r>
            <a:r>
              <a:rPr lang="en-GB" sz="2200" dirty="0" smtClean="0">
                <a:sym typeface="Symbol" pitchFamily="18" charset="2"/>
              </a:rPr>
              <a:t>, Floyd A. FILESTONE (USA)</a:t>
            </a:r>
            <a:endParaRPr lang="hu-HU" sz="2200" dirty="0" smtClean="0">
              <a:sym typeface="Symbol" pitchFamily="18" charset="2"/>
            </a:endParaRPr>
          </a:p>
          <a:p>
            <a:r>
              <a:rPr lang="hu-HU" sz="2200" dirty="0" smtClean="0">
                <a:sym typeface="Symbol" pitchFamily="18" charset="2"/>
              </a:rPr>
              <a:t>1990</a:t>
            </a:r>
            <a:r>
              <a:rPr lang="hu-HU" sz="2200" dirty="0" smtClean="0">
                <a:solidFill>
                  <a:srgbClr val="FF0000"/>
                </a:solidFill>
                <a:sym typeface="Symbol" pitchFamily="18" charset="2"/>
              </a:rPr>
              <a:t> Metal </a:t>
            </a:r>
            <a:r>
              <a:rPr lang="hu-HU" sz="2200" dirty="0" err="1" smtClean="0">
                <a:solidFill>
                  <a:srgbClr val="FF0000"/>
                </a:solidFill>
                <a:sym typeface="Symbol" pitchFamily="18" charset="2"/>
              </a:rPr>
              <a:t>Magnetic</a:t>
            </a:r>
            <a:r>
              <a:rPr lang="hu-HU" sz="2200" dirty="0" smtClean="0">
                <a:solidFill>
                  <a:srgbClr val="FF0000"/>
                </a:solidFill>
                <a:sym typeface="Symbol" pitchFamily="18" charset="2"/>
              </a:rPr>
              <a:t> </a:t>
            </a:r>
            <a:r>
              <a:rPr lang="hu-HU" sz="2200" dirty="0" err="1" smtClean="0">
                <a:solidFill>
                  <a:srgbClr val="FF0000"/>
                </a:solidFill>
                <a:sym typeface="Symbol" pitchFamily="18" charset="2"/>
              </a:rPr>
              <a:t>Memory</a:t>
            </a:r>
            <a:r>
              <a:rPr lang="hu-HU" sz="2200" dirty="0" smtClean="0">
                <a:sym typeface="Symbol" pitchFamily="18" charset="2"/>
              </a:rPr>
              <a:t>  vizsgálat,</a:t>
            </a:r>
          </a:p>
          <a:p>
            <a:r>
              <a:rPr lang="hu-HU" sz="2200" dirty="0" smtClean="0">
                <a:sym typeface="Symbol" pitchFamily="18" charset="2"/>
              </a:rPr>
              <a:t>1997 </a:t>
            </a:r>
            <a:r>
              <a:rPr lang="hu-HU" sz="2200" dirty="0" smtClean="0">
                <a:solidFill>
                  <a:srgbClr val="FF0000"/>
                </a:solidFill>
                <a:sym typeface="Symbol" pitchFamily="18" charset="2"/>
              </a:rPr>
              <a:t>Fáziseltolásos UH</a:t>
            </a:r>
            <a:r>
              <a:rPr lang="hu-HU" sz="2200" dirty="0" smtClean="0">
                <a:sym typeface="Symbol" pitchFamily="18" charset="2"/>
              </a:rPr>
              <a:t> vizsgálat (</a:t>
            </a:r>
            <a:r>
              <a:rPr lang="hu-HU" sz="2200" dirty="0" err="1" smtClean="0">
                <a:sym typeface="Symbol" pitchFamily="18" charset="2"/>
              </a:rPr>
              <a:t>Tomoscan</a:t>
            </a:r>
            <a:r>
              <a:rPr lang="hu-HU" sz="2200" dirty="0" smtClean="0">
                <a:sym typeface="Symbol" pitchFamily="18" charset="2"/>
              </a:rPr>
              <a:t> FOCUS)</a:t>
            </a:r>
            <a:endParaRPr lang="en-GB" sz="2200" dirty="0" smtClean="0">
              <a:sym typeface="Symbol" pitchFamily="18" charset="2"/>
            </a:endParaRPr>
          </a:p>
          <a:p>
            <a:endParaRPr lang="en-GB" sz="2400" dirty="0" smtClean="0"/>
          </a:p>
        </p:txBody>
      </p:sp>
      <p:sp>
        <p:nvSpPr>
          <p:cNvPr id="4" name="Ellipszis 3"/>
          <p:cNvSpPr/>
          <p:nvPr/>
        </p:nvSpPr>
        <p:spPr bwMode="auto">
          <a:xfrm>
            <a:off x="154747" y="5429265"/>
            <a:ext cx="9071901" cy="719137"/>
          </a:xfrm>
          <a:prstGeom prst="ellipse">
            <a:avLst/>
          </a:prstGeom>
          <a:solidFill>
            <a:schemeClr val="tx2">
              <a:lumMod val="20000"/>
              <a:lumOff val="80000"/>
              <a:alpha val="43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GB">
              <a:latin typeface="Arial" charset="0"/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64312" y="-214338"/>
            <a:ext cx="9441688" cy="1143000"/>
          </a:xfrm>
        </p:spPr>
        <p:txBody>
          <a:bodyPr>
            <a:normAutofit/>
          </a:bodyPr>
          <a:lstStyle/>
          <a:p>
            <a:pPr algn="ctr"/>
            <a:r>
              <a:rPr lang="hu-H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Biztonság - </a:t>
            </a:r>
            <a:r>
              <a:rPr lang="hu-HU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PARADIGMAVÁLTÁS</a:t>
            </a:r>
            <a:endParaRPr lang="en-GB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églalap 11"/>
          <p:cNvSpPr/>
          <p:nvPr/>
        </p:nvSpPr>
        <p:spPr bwMode="auto">
          <a:xfrm>
            <a:off x="1523976" y="3571876"/>
            <a:ext cx="4214842" cy="785818"/>
          </a:xfrm>
          <a:prstGeom prst="rect">
            <a:avLst/>
          </a:prstGeom>
          <a:solidFill>
            <a:schemeClr val="accent1">
              <a:lumMod val="40000"/>
              <a:lumOff val="60000"/>
              <a:alpha val="2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24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ELFOGADÁSI SZINT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24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kumimoji="0" lang="hu-HU" sz="18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(Minőségellenőrzés</a:t>
            </a:r>
            <a:r>
              <a:rPr kumimoji="0" lang="hu-HU" sz="24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)</a:t>
            </a:r>
            <a:endParaRPr kumimoji="0" lang="en-US" sz="2400" b="1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3" name="Téglalap 12"/>
          <p:cNvSpPr/>
          <p:nvPr/>
        </p:nvSpPr>
        <p:spPr bwMode="auto">
          <a:xfrm>
            <a:off x="1523976" y="2714620"/>
            <a:ext cx="4214842" cy="857256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ELFOGADÁSI SZINT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8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(Üzemeltetés, gyártás)</a:t>
            </a:r>
            <a:endParaRPr kumimoji="0" lang="en-US" sz="1800" b="1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grpSp>
        <p:nvGrpSpPr>
          <p:cNvPr id="2" name="Csoportba foglalás 33"/>
          <p:cNvGrpSpPr/>
          <p:nvPr/>
        </p:nvGrpSpPr>
        <p:grpSpPr>
          <a:xfrm>
            <a:off x="947896" y="785795"/>
            <a:ext cx="8243101" cy="4857785"/>
            <a:chOff x="947896" y="785794"/>
            <a:chExt cx="8243101" cy="4857785"/>
          </a:xfrm>
        </p:grpSpPr>
        <p:cxnSp>
          <p:nvCxnSpPr>
            <p:cNvPr id="24" name="Egyenes összekötő 23"/>
            <p:cNvCxnSpPr/>
            <p:nvPr/>
          </p:nvCxnSpPr>
          <p:spPr bwMode="auto">
            <a:xfrm>
              <a:off x="5738818" y="5572140"/>
              <a:ext cx="2786082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Egyenes összekötő nyíllal 28"/>
            <p:cNvCxnSpPr/>
            <p:nvPr/>
          </p:nvCxnSpPr>
          <p:spPr bwMode="auto">
            <a:xfrm rot="5400000">
              <a:off x="6380966" y="3429000"/>
              <a:ext cx="4287074" cy="794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</p:cxnSp>
        <p:grpSp>
          <p:nvGrpSpPr>
            <p:cNvPr id="3" name="Csoportba foglalás 32"/>
            <p:cNvGrpSpPr/>
            <p:nvPr/>
          </p:nvGrpSpPr>
          <p:grpSpPr>
            <a:xfrm>
              <a:off x="947896" y="785794"/>
              <a:ext cx="4790922" cy="4857785"/>
              <a:chOff x="947896" y="785794"/>
              <a:chExt cx="4790922" cy="4857785"/>
            </a:xfrm>
          </p:grpSpPr>
          <p:cxnSp>
            <p:nvCxnSpPr>
              <p:cNvPr id="6" name="Egyenes összekötő nyíllal 5"/>
              <p:cNvCxnSpPr/>
              <p:nvPr/>
            </p:nvCxnSpPr>
            <p:spPr bwMode="auto">
              <a:xfrm rot="5400000">
                <a:off x="-619958" y="3429000"/>
                <a:ext cx="4287074" cy="794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</p:cxnSp>
          <p:sp>
            <p:nvSpPr>
              <p:cNvPr id="10" name="Téglalap 9"/>
              <p:cNvSpPr/>
              <p:nvPr/>
            </p:nvSpPr>
            <p:spPr bwMode="auto">
              <a:xfrm>
                <a:off x="1523976" y="5072074"/>
                <a:ext cx="4214842" cy="500066"/>
              </a:xfrm>
              <a:prstGeom prst="rect">
                <a:avLst/>
              </a:prstGeom>
              <a:solidFill>
                <a:srgbClr val="FF3300">
                  <a:alpha val="25000"/>
                </a:srgb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hu-HU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Érzékenység szint (zaj)</a:t>
                </a: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31" name="Szövegdoboz 30"/>
              <p:cNvSpPr txBox="1"/>
              <p:nvPr/>
            </p:nvSpPr>
            <p:spPr>
              <a:xfrm rot="16200000">
                <a:off x="-1250164" y="2983854"/>
                <a:ext cx="485778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u-HU" sz="24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Az INDIKÁCIÓ NAGYSÁGA</a:t>
                </a:r>
                <a:endParaRPr lang="en-US" sz="2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32" name="Szövegdoboz 31"/>
            <p:cNvSpPr txBox="1"/>
            <p:nvPr/>
          </p:nvSpPr>
          <p:spPr>
            <a:xfrm rot="16200000">
              <a:off x="7362693" y="3172330"/>
              <a:ext cx="307183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hu-HU" sz="3200" b="1" dirty="0" smtClean="0">
                  <a:solidFill>
                    <a:srgbClr val="FF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HIBA MÉRETE</a:t>
              </a:r>
              <a:endParaRPr lang="en-US" sz="32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5" name="Szövegdoboz 34"/>
          <p:cNvSpPr txBox="1"/>
          <p:nvPr/>
        </p:nvSpPr>
        <p:spPr>
          <a:xfrm>
            <a:off x="1523976" y="1643051"/>
            <a:ext cx="3857652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MINŐSÉGELLENÖRZÉS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" name="Csoportba foglalás 39"/>
          <p:cNvGrpSpPr/>
          <p:nvPr/>
        </p:nvGrpSpPr>
        <p:grpSpPr>
          <a:xfrm>
            <a:off x="5738818" y="2714620"/>
            <a:ext cx="2786082" cy="857256"/>
            <a:chOff x="5738818" y="2714620"/>
            <a:chExt cx="2786082" cy="857256"/>
          </a:xfrm>
        </p:grpSpPr>
        <p:cxnSp>
          <p:nvCxnSpPr>
            <p:cNvPr id="18" name="Egyenes összekötő 17"/>
            <p:cNvCxnSpPr/>
            <p:nvPr/>
          </p:nvCxnSpPr>
          <p:spPr bwMode="auto">
            <a:xfrm>
              <a:off x="5738818" y="3570288"/>
              <a:ext cx="1143008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Egyenes összekötő 18"/>
            <p:cNvCxnSpPr/>
            <p:nvPr/>
          </p:nvCxnSpPr>
          <p:spPr bwMode="auto">
            <a:xfrm>
              <a:off x="5738818" y="2714620"/>
              <a:ext cx="2786082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7" name="Felfelé-lefelé nyíl 36"/>
            <p:cNvSpPr/>
            <p:nvPr/>
          </p:nvSpPr>
          <p:spPr bwMode="auto">
            <a:xfrm>
              <a:off x="6096008" y="2786058"/>
              <a:ext cx="357190" cy="785818"/>
            </a:xfrm>
            <a:prstGeom prst="upDown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9" name="Szövegdoboz 38"/>
            <p:cNvSpPr txBox="1"/>
            <p:nvPr/>
          </p:nvSpPr>
          <p:spPr>
            <a:xfrm>
              <a:off x="6453198" y="2895897"/>
              <a:ext cx="2000264" cy="461665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hu-HU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Elfogadható</a:t>
              </a:r>
              <a:endPara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7" name="Csoportba foglalás 41"/>
          <p:cNvGrpSpPr/>
          <p:nvPr/>
        </p:nvGrpSpPr>
        <p:grpSpPr>
          <a:xfrm>
            <a:off x="5881694" y="1500174"/>
            <a:ext cx="2428892" cy="1214446"/>
            <a:chOff x="5738818" y="1500174"/>
            <a:chExt cx="2428892" cy="1214446"/>
          </a:xfrm>
        </p:grpSpPr>
        <p:cxnSp>
          <p:nvCxnSpPr>
            <p:cNvPr id="20" name="Egyenes összekötő 19"/>
            <p:cNvCxnSpPr/>
            <p:nvPr/>
          </p:nvCxnSpPr>
          <p:spPr bwMode="auto">
            <a:xfrm>
              <a:off x="5738818" y="1643050"/>
              <a:ext cx="1143008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6" name="Felfelé-lefelé nyíl 35"/>
            <p:cNvSpPr/>
            <p:nvPr/>
          </p:nvSpPr>
          <p:spPr bwMode="auto">
            <a:xfrm>
              <a:off x="5953132" y="1643050"/>
              <a:ext cx="357190" cy="1071570"/>
            </a:xfrm>
            <a:prstGeom prst="upDownArrow">
              <a:avLst/>
            </a:prstGeom>
            <a:solidFill>
              <a:srgbClr val="FF33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1" name="Szövegdoboz 40"/>
            <p:cNvSpPr txBox="1"/>
            <p:nvPr/>
          </p:nvSpPr>
          <p:spPr>
            <a:xfrm>
              <a:off x="6524636" y="1500174"/>
              <a:ext cx="1643074" cy="461665"/>
            </a:xfrm>
            <a:prstGeom prst="rect">
              <a:avLst/>
            </a:prstGeom>
            <a:solidFill>
              <a:srgbClr val="FF33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hu-HU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Kritikus</a:t>
              </a:r>
              <a:endPara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8" name="Csoportba foglalás 45"/>
          <p:cNvGrpSpPr/>
          <p:nvPr/>
        </p:nvGrpSpPr>
        <p:grpSpPr>
          <a:xfrm>
            <a:off x="1523976" y="4357694"/>
            <a:ext cx="7000924" cy="714380"/>
            <a:chOff x="1523976" y="4357694"/>
            <a:chExt cx="7000924" cy="714380"/>
          </a:xfrm>
        </p:grpSpPr>
        <p:sp>
          <p:nvSpPr>
            <p:cNvPr id="11" name="Téglalap 10"/>
            <p:cNvSpPr/>
            <p:nvPr/>
          </p:nvSpPr>
          <p:spPr bwMode="auto">
            <a:xfrm>
              <a:off x="1523976" y="4357694"/>
              <a:ext cx="4214842" cy="714380"/>
            </a:xfrm>
            <a:prstGeom prst="rect">
              <a:avLst/>
            </a:prstGeom>
            <a:solidFill>
              <a:srgbClr val="FFFF00">
                <a:alpha val="25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hu-HU" sz="2400" b="1" dirty="0" smtClean="0">
                  <a:latin typeface="Times New Roman" pitchFamily="18" charset="0"/>
                </a:rPr>
                <a:t>Küszöb szint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0" lang="hu-HU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(Detektálási szint)</a:t>
              </a: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44" name="Egyenes összekötő 43"/>
            <p:cNvCxnSpPr/>
            <p:nvPr/>
          </p:nvCxnSpPr>
          <p:spPr bwMode="auto">
            <a:xfrm>
              <a:off x="5738818" y="4357694"/>
              <a:ext cx="2786082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47" name="Szövegdoboz 46"/>
          <p:cNvSpPr txBox="1"/>
          <p:nvPr/>
        </p:nvSpPr>
        <p:spPr>
          <a:xfrm>
            <a:off x="5453067" y="1396261"/>
            <a:ext cx="660801" cy="424731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hu-HU" sz="5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r>
              <a:rPr lang="hu-HU" sz="5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r>
              <a:rPr lang="hu-HU" sz="5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r>
              <a:rPr lang="hu-HU" sz="5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r>
              <a:rPr lang="hu-HU" sz="5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sz="5400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0" name="Csoportba foglalás 29"/>
          <p:cNvGrpSpPr/>
          <p:nvPr/>
        </p:nvGrpSpPr>
        <p:grpSpPr>
          <a:xfrm>
            <a:off x="6238884" y="3571876"/>
            <a:ext cx="1704978" cy="1500198"/>
            <a:chOff x="6238884" y="4071942"/>
            <a:chExt cx="1704978" cy="1500198"/>
          </a:xfrm>
        </p:grpSpPr>
        <p:graphicFrame>
          <p:nvGraphicFramePr>
            <p:cNvPr id="171013" name="Object 3"/>
            <p:cNvGraphicFramePr>
              <a:graphicFrameLocks noChangeAspect="1"/>
            </p:cNvGraphicFramePr>
            <p:nvPr/>
          </p:nvGraphicFramePr>
          <p:xfrm>
            <a:off x="6738950" y="4071942"/>
            <a:ext cx="1204912" cy="1271587"/>
          </p:xfrm>
          <a:graphic>
            <a:graphicData uri="http://schemas.openxmlformats.org/presentationml/2006/ole">
              <p:oleObj spid="_x0000_s6146" name="Klip" r:id="rId3" imgW="1574597" imgH="1661465" progId="">
                <p:embed/>
              </p:oleObj>
            </a:graphicData>
          </a:graphic>
        </p:graphicFrame>
        <p:sp>
          <p:nvSpPr>
            <p:cNvPr id="28" name="Lefelé nyíl 27"/>
            <p:cNvSpPr/>
            <p:nvPr/>
          </p:nvSpPr>
          <p:spPr bwMode="auto">
            <a:xfrm>
              <a:off x="6238884" y="4071942"/>
              <a:ext cx="571504" cy="1500198"/>
            </a:xfrm>
            <a:prstGeom prst="downArrow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Text Box 2"/>
          <p:cNvSpPr txBox="1">
            <a:spLocks noChangeArrowheads="1"/>
          </p:cNvSpPr>
          <p:nvPr/>
        </p:nvSpPr>
        <p:spPr bwMode="auto">
          <a:xfrm>
            <a:off x="952472" y="0"/>
            <a:ext cx="8173175" cy="769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4" tIns="45717" rIns="91434" bIns="45717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GB" sz="4400" b="1" u="sng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T</a:t>
            </a:r>
            <a:r>
              <a:rPr lang="hu-HU" sz="4400" b="1" u="sng" dirty="0" err="1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örések</a:t>
            </a:r>
            <a:r>
              <a:rPr lang="hu-HU" sz="4400" b="1" u="sng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típusai</a:t>
            </a:r>
          </a:p>
        </p:txBody>
      </p:sp>
      <p:graphicFrame>
        <p:nvGraphicFramePr>
          <p:cNvPr id="240643" name="Object 2"/>
          <p:cNvGraphicFramePr>
            <a:graphicFrameLocks noChangeAspect="1"/>
          </p:cNvGraphicFramePr>
          <p:nvPr/>
        </p:nvGraphicFramePr>
        <p:xfrm>
          <a:off x="452406" y="1000108"/>
          <a:ext cx="5944567" cy="4865563"/>
        </p:xfrm>
        <a:graphic>
          <a:graphicData uri="http://schemas.openxmlformats.org/presentationml/2006/ole">
            <p:oleObj spid="_x0000_s3074" name="Visio" r:id="rId3" imgW="3625232" imgH="3215262" progId="Visio.Drawing.11">
              <p:embed/>
            </p:oleObj>
          </a:graphicData>
        </a:graphic>
      </p:graphicFrame>
      <p:sp>
        <p:nvSpPr>
          <p:cNvPr id="240644" name="Text Box 4"/>
          <p:cNvSpPr txBox="1">
            <a:spLocks noChangeArrowheads="1"/>
          </p:cNvSpPr>
          <p:nvPr/>
        </p:nvSpPr>
        <p:spPr bwMode="auto">
          <a:xfrm>
            <a:off x="6524636" y="2285992"/>
            <a:ext cx="2971075" cy="397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4" tIns="45717" rIns="91434" bIns="45717">
            <a:spAutoFit/>
          </a:bodyPr>
          <a:lstStyle/>
          <a:p>
            <a:pPr algn="ctr" eaLnBrk="0" hangingPunct="0">
              <a:lnSpc>
                <a:spcPct val="130000"/>
              </a:lnSpc>
              <a:spcBef>
                <a:spcPct val="50000"/>
              </a:spcBef>
              <a:spcAft>
                <a:spcPct val="50000"/>
              </a:spcAft>
              <a:defRPr/>
            </a:pPr>
            <a:r>
              <a:rPr lang="en-GB" sz="4000" b="1" dirty="0">
                <a:cs typeface="+mn-cs"/>
              </a:rPr>
              <a:t>F</a:t>
            </a:r>
            <a:r>
              <a:rPr lang="hu-HU" sz="4000" b="1" baseline="-25000" dirty="0">
                <a:solidFill>
                  <a:srgbClr val="FF0000"/>
                </a:solidFill>
                <a:cs typeface="+mn-cs"/>
              </a:rPr>
              <a:t>folyás</a:t>
            </a:r>
          </a:p>
          <a:p>
            <a:pPr algn="ctr" eaLnBrk="0" hangingPunct="0">
              <a:spcBef>
                <a:spcPct val="50000"/>
              </a:spcBef>
              <a:spcAft>
                <a:spcPct val="50000"/>
              </a:spcAft>
              <a:defRPr/>
            </a:pPr>
            <a:r>
              <a:rPr lang="hu-HU" sz="2800" b="1" dirty="0">
                <a:solidFill>
                  <a:schemeClr val="tx1">
                    <a:lumMod val="75000"/>
                  </a:schemeClr>
                </a:solidFill>
                <a:cs typeface="+mn-cs"/>
              </a:rPr>
              <a:t>A szerkezet képlékeny alakváltozást szenved</a:t>
            </a:r>
            <a:r>
              <a:rPr lang="en-GB" sz="2800" b="1" baseline="-25000" dirty="0">
                <a:solidFill>
                  <a:schemeClr val="tx1">
                    <a:lumMod val="75000"/>
                  </a:schemeClr>
                </a:solidFill>
                <a:cs typeface="+mn-cs"/>
              </a:rPr>
              <a:t> </a:t>
            </a:r>
            <a:endParaRPr lang="en-GB" sz="2800" b="1" dirty="0">
              <a:solidFill>
                <a:schemeClr val="tx1">
                  <a:lumMod val="75000"/>
                </a:schemeClr>
              </a:solidFill>
              <a:cs typeface="+mn-cs"/>
            </a:endParaRPr>
          </a:p>
          <a:p>
            <a:pPr algn="ctr" eaLnBrk="0" hangingPunct="0">
              <a:spcAft>
                <a:spcPct val="50000"/>
              </a:spcAft>
              <a:defRPr/>
            </a:pPr>
            <a:endParaRPr lang="hu-HU" sz="4000" b="1" dirty="0">
              <a:cs typeface="+mn-cs"/>
            </a:endParaRPr>
          </a:p>
        </p:txBody>
      </p:sp>
      <p:sp>
        <p:nvSpPr>
          <p:cNvPr id="240645" name="Line 5"/>
          <p:cNvSpPr>
            <a:spLocks noChangeShapeType="1"/>
          </p:cNvSpPr>
          <p:nvPr/>
        </p:nvSpPr>
        <p:spPr bwMode="auto">
          <a:xfrm>
            <a:off x="1016413" y="2285992"/>
            <a:ext cx="536534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91434" tIns="45717" rIns="91434" bIns="45717" anchor="ctr"/>
          <a:lstStyle/>
          <a:p>
            <a:endParaRPr lang="en-US"/>
          </a:p>
        </p:txBody>
      </p:sp>
      <p:sp>
        <p:nvSpPr>
          <p:cNvPr id="240646" name="AutoShape 6"/>
          <p:cNvSpPr>
            <a:spLocks noChangeArrowheads="1"/>
          </p:cNvSpPr>
          <p:nvPr/>
        </p:nvSpPr>
        <p:spPr bwMode="auto">
          <a:xfrm>
            <a:off x="1452538" y="1357298"/>
            <a:ext cx="2394272" cy="533549"/>
          </a:xfrm>
          <a:prstGeom prst="wedgeEllipseCallout">
            <a:avLst>
              <a:gd name="adj1" fmla="val -46481"/>
              <a:gd name="adj2" fmla="val 18690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4" tIns="45717" rIns="91434" bIns="45717" anchor="ctr"/>
          <a:lstStyle/>
          <a:p>
            <a:pPr algn="ctr" eaLnBrk="0" hangingPunct="0">
              <a:defRPr/>
            </a:pPr>
            <a:r>
              <a:rPr lang="hu-H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Veszélyes</a:t>
            </a:r>
            <a:endParaRPr lang="hu-H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0647" name="AutoShape 7"/>
          <p:cNvSpPr>
            <a:spLocks noChangeArrowheads="1"/>
          </p:cNvSpPr>
          <p:nvPr/>
        </p:nvSpPr>
        <p:spPr bwMode="auto">
          <a:xfrm>
            <a:off x="7026828" y="1214422"/>
            <a:ext cx="2394272" cy="533549"/>
          </a:xfrm>
          <a:prstGeom prst="wedgeEllipseCallout">
            <a:avLst>
              <a:gd name="adj1" fmla="val -82903"/>
              <a:gd name="adj2" fmla="val 154463"/>
            </a:avLst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4" tIns="45717" rIns="91434" bIns="45717" anchor="ctr"/>
          <a:lstStyle/>
          <a:p>
            <a:pPr algn="ctr" eaLnBrk="0" hangingPunct="0">
              <a:defRPr/>
            </a:pPr>
            <a:r>
              <a:rPr lang="hu-HU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Semmi gond</a:t>
            </a:r>
            <a:endParaRPr lang="hu-H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0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0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06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0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0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0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500"/>
                                        <p:tgtEl>
                                          <p:spTgt spid="240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0" dur="500"/>
                                        <p:tgtEl>
                                          <p:spTgt spid="240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644" grpId="0" autoUpdateAnimBg="0"/>
      <p:bldP spid="240645" grpId="0" animBg="1"/>
      <p:bldP spid="240646" grpId="0" animBg="1" autoUpdateAnimBg="0"/>
      <p:bldP spid="240647" grpId="0" animBg="1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Text Box 2"/>
          <p:cNvSpPr txBox="1">
            <a:spLocks noChangeArrowheads="1"/>
          </p:cNvSpPr>
          <p:nvPr/>
        </p:nvSpPr>
        <p:spPr bwMode="auto">
          <a:xfrm>
            <a:off x="5024438" y="0"/>
            <a:ext cx="4881562" cy="923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4" tIns="45717" rIns="91434" bIns="45717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GB" sz="5400" b="1" u="sng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T</a:t>
            </a:r>
            <a:r>
              <a:rPr lang="hu-HU" sz="5400" b="1" u="sng" dirty="0" err="1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örések</a:t>
            </a:r>
            <a:r>
              <a:rPr lang="hu-HU" sz="5400" b="1" u="sng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típusai</a:t>
            </a:r>
          </a:p>
        </p:txBody>
      </p:sp>
      <p:sp>
        <p:nvSpPr>
          <p:cNvPr id="241667" name="Line 3"/>
          <p:cNvSpPr>
            <a:spLocks noChangeShapeType="1"/>
          </p:cNvSpPr>
          <p:nvPr/>
        </p:nvSpPr>
        <p:spPr bwMode="auto">
          <a:xfrm>
            <a:off x="1156022" y="3429000"/>
            <a:ext cx="24765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lIns="91434" tIns="45717" rIns="91434" bIns="45717" anchor="ctr"/>
          <a:lstStyle/>
          <a:p>
            <a:endParaRPr lang="en-US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632522" y="1218902"/>
            <a:ext cx="2806620" cy="2210098"/>
            <a:chOff x="2112" y="768"/>
            <a:chExt cx="1632" cy="1392"/>
          </a:xfrm>
        </p:grpSpPr>
        <p:sp>
          <p:nvSpPr>
            <p:cNvPr id="22560" name="Line 5"/>
            <p:cNvSpPr>
              <a:spLocks noChangeShapeType="1"/>
            </p:cNvSpPr>
            <p:nvPr/>
          </p:nvSpPr>
          <p:spPr bwMode="auto">
            <a:xfrm>
              <a:off x="2112" y="2160"/>
              <a:ext cx="163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61" name="Line 6"/>
            <p:cNvSpPr>
              <a:spLocks noChangeShapeType="1"/>
            </p:cNvSpPr>
            <p:nvPr/>
          </p:nvSpPr>
          <p:spPr bwMode="auto">
            <a:xfrm flipH="1">
              <a:off x="2112" y="768"/>
              <a:ext cx="0" cy="13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41671" name="Text Box 7"/>
          <p:cNvSpPr txBox="1">
            <a:spLocks noChangeArrowheads="1"/>
          </p:cNvSpPr>
          <p:nvPr/>
        </p:nvSpPr>
        <p:spPr bwMode="auto">
          <a:xfrm>
            <a:off x="1650598" y="2895451"/>
            <a:ext cx="1486141" cy="461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4" tIns="45717" rIns="91434" bIns="45717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hu-HU" b="1"/>
              <a:t>Repedés</a:t>
            </a:r>
          </a:p>
        </p:txBody>
      </p:sp>
      <p:sp>
        <p:nvSpPr>
          <p:cNvPr id="241672" name="Oval 8"/>
          <p:cNvSpPr>
            <a:spLocks noChangeArrowheads="1"/>
          </p:cNvSpPr>
          <p:nvPr/>
        </p:nvSpPr>
        <p:spPr bwMode="auto">
          <a:xfrm>
            <a:off x="3632523" y="2057177"/>
            <a:ext cx="1072586" cy="2819549"/>
          </a:xfrm>
          <a:prstGeom prst="ellipse">
            <a:avLst/>
          </a:prstGeom>
          <a:solidFill>
            <a:srgbClr val="FFFF66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4" tIns="45717" rIns="91434" bIns="45717" anchor="ctr"/>
          <a:lstStyle/>
          <a:p>
            <a:pPr algn="ctr" eaLnBrk="0" hangingPunct="0"/>
            <a:r>
              <a:rPr lang="hu-HU" sz="6600" dirty="0">
                <a:solidFill>
                  <a:srgbClr val="FF0000"/>
                </a:solidFill>
              </a:rPr>
              <a:t>?</a:t>
            </a:r>
          </a:p>
          <a:p>
            <a:pPr algn="ctr" eaLnBrk="0" hangingPunct="0"/>
            <a:r>
              <a:rPr lang="hu-HU" sz="6600" dirty="0">
                <a:solidFill>
                  <a:srgbClr val="FF0000"/>
                </a:solidFill>
              </a:rPr>
              <a:t>?</a:t>
            </a:r>
            <a:endParaRPr lang="hu-HU" dirty="0">
              <a:solidFill>
                <a:srgbClr val="FFFF66"/>
              </a:solidFill>
            </a:endParaRPr>
          </a:p>
        </p:txBody>
      </p:sp>
      <p:sp>
        <p:nvSpPr>
          <p:cNvPr id="22535" name="Freeform 9"/>
          <p:cNvSpPr>
            <a:spLocks/>
          </p:cNvSpPr>
          <p:nvPr/>
        </p:nvSpPr>
        <p:spPr bwMode="auto">
          <a:xfrm>
            <a:off x="385744" y="1091654"/>
            <a:ext cx="5682164" cy="4635624"/>
          </a:xfrm>
          <a:custGeom>
            <a:avLst/>
            <a:gdLst>
              <a:gd name="T0" fmla="*/ 2147483647 w 3304"/>
              <a:gd name="T1" fmla="*/ 2147483647 h 2920"/>
              <a:gd name="T2" fmla="*/ 2147483647 w 3304"/>
              <a:gd name="T3" fmla="*/ 2147483647 h 2920"/>
              <a:gd name="T4" fmla="*/ 2147483647 w 3304"/>
              <a:gd name="T5" fmla="*/ 2147483647 h 2920"/>
              <a:gd name="T6" fmla="*/ 2147483647 w 3304"/>
              <a:gd name="T7" fmla="*/ 2147483647 h 2920"/>
              <a:gd name="T8" fmla="*/ 2147483647 w 3304"/>
              <a:gd name="T9" fmla="*/ 2147483647 h 2920"/>
              <a:gd name="T10" fmla="*/ 2147483647 w 3304"/>
              <a:gd name="T11" fmla="*/ 2147483647 h 2920"/>
              <a:gd name="T12" fmla="*/ 2147483647 w 3304"/>
              <a:gd name="T13" fmla="*/ 2147483647 h 2920"/>
              <a:gd name="T14" fmla="*/ 2147483647 w 3304"/>
              <a:gd name="T15" fmla="*/ 2147483647 h 2920"/>
              <a:gd name="T16" fmla="*/ 2147483647 w 3304"/>
              <a:gd name="T17" fmla="*/ 2147483647 h 2920"/>
              <a:gd name="T18" fmla="*/ 2147483647 w 3304"/>
              <a:gd name="T19" fmla="*/ 2147483647 h 2920"/>
              <a:gd name="T20" fmla="*/ 2147483647 w 3304"/>
              <a:gd name="T21" fmla="*/ 2147483647 h 2920"/>
              <a:gd name="T22" fmla="*/ 2147483647 w 3304"/>
              <a:gd name="T23" fmla="*/ 2147483647 h 2920"/>
              <a:gd name="T24" fmla="*/ 2147483647 w 3304"/>
              <a:gd name="T25" fmla="*/ 2147483647 h 2920"/>
              <a:gd name="T26" fmla="*/ 2147483647 w 3304"/>
              <a:gd name="T27" fmla="*/ 2147483647 h 2920"/>
              <a:gd name="T28" fmla="*/ 2147483647 w 3304"/>
              <a:gd name="T29" fmla="*/ 2147483647 h 2920"/>
              <a:gd name="T30" fmla="*/ 2147483647 w 3304"/>
              <a:gd name="T31" fmla="*/ 2147483647 h 2920"/>
              <a:gd name="T32" fmla="*/ 2147483647 w 3304"/>
              <a:gd name="T33" fmla="*/ 2147483647 h 292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304"/>
              <a:gd name="T52" fmla="*/ 0 h 2920"/>
              <a:gd name="T53" fmla="*/ 3304 w 3304"/>
              <a:gd name="T54" fmla="*/ 2920 h 292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304" h="2920">
                <a:moveTo>
                  <a:pt x="16" y="1376"/>
                </a:moveTo>
                <a:cubicBezTo>
                  <a:pt x="60" y="1036"/>
                  <a:pt x="104" y="696"/>
                  <a:pt x="256" y="512"/>
                </a:cubicBezTo>
                <a:cubicBezTo>
                  <a:pt x="408" y="328"/>
                  <a:pt x="728" y="328"/>
                  <a:pt x="928" y="272"/>
                </a:cubicBezTo>
                <a:cubicBezTo>
                  <a:pt x="1128" y="216"/>
                  <a:pt x="1280" y="216"/>
                  <a:pt x="1456" y="176"/>
                </a:cubicBezTo>
                <a:cubicBezTo>
                  <a:pt x="1632" y="136"/>
                  <a:pt x="1760" y="0"/>
                  <a:pt x="1984" y="32"/>
                </a:cubicBezTo>
                <a:cubicBezTo>
                  <a:pt x="2208" y="64"/>
                  <a:pt x="2592" y="216"/>
                  <a:pt x="2800" y="368"/>
                </a:cubicBezTo>
                <a:cubicBezTo>
                  <a:pt x="3008" y="520"/>
                  <a:pt x="3160" y="712"/>
                  <a:pt x="3232" y="944"/>
                </a:cubicBezTo>
                <a:cubicBezTo>
                  <a:pt x="3304" y="1176"/>
                  <a:pt x="3288" y="1528"/>
                  <a:pt x="3232" y="1760"/>
                </a:cubicBezTo>
                <a:cubicBezTo>
                  <a:pt x="3176" y="1992"/>
                  <a:pt x="3008" y="2168"/>
                  <a:pt x="2896" y="2336"/>
                </a:cubicBezTo>
                <a:cubicBezTo>
                  <a:pt x="2784" y="2504"/>
                  <a:pt x="2760" y="2672"/>
                  <a:pt x="2560" y="2768"/>
                </a:cubicBezTo>
                <a:cubicBezTo>
                  <a:pt x="2360" y="2864"/>
                  <a:pt x="1968" y="2904"/>
                  <a:pt x="1696" y="2912"/>
                </a:cubicBezTo>
                <a:cubicBezTo>
                  <a:pt x="1424" y="2920"/>
                  <a:pt x="1128" y="2880"/>
                  <a:pt x="928" y="2816"/>
                </a:cubicBezTo>
                <a:cubicBezTo>
                  <a:pt x="728" y="2752"/>
                  <a:pt x="632" y="2616"/>
                  <a:pt x="496" y="2528"/>
                </a:cubicBezTo>
                <a:cubicBezTo>
                  <a:pt x="360" y="2440"/>
                  <a:pt x="176" y="2352"/>
                  <a:pt x="112" y="2288"/>
                </a:cubicBezTo>
                <a:cubicBezTo>
                  <a:pt x="48" y="2224"/>
                  <a:pt x="128" y="2232"/>
                  <a:pt x="112" y="2144"/>
                </a:cubicBezTo>
                <a:cubicBezTo>
                  <a:pt x="96" y="2056"/>
                  <a:pt x="32" y="1880"/>
                  <a:pt x="16" y="1760"/>
                </a:cubicBezTo>
                <a:cubicBezTo>
                  <a:pt x="0" y="1640"/>
                  <a:pt x="16" y="1480"/>
                  <a:pt x="16" y="142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4" tIns="45717" rIns="91434" bIns="45717" anchor="ctr"/>
          <a:lstStyle/>
          <a:p>
            <a:endParaRPr lang="en-GB"/>
          </a:p>
        </p:txBody>
      </p: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247893" y="1981275"/>
            <a:ext cx="578011" cy="3048372"/>
            <a:chOff x="144" y="1248"/>
            <a:chExt cx="336" cy="1920"/>
          </a:xfrm>
        </p:grpSpPr>
        <p:sp>
          <p:nvSpPr>
            <p:cNvPr id="22558" name="AutoShape 11"/>
            <p:cNvSpPr>
              <a:spLocks noChangeArrowheads="1"/>
            </p:cNvSpPr>
            <p:nvPr/>
          </p:nvSpPr>
          <p:spPr bwMode="auto">
            <a:xfrm rot="1200000">
              <a:off x="192" y="1248"/>
              <a:ext cx="288" cy="576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hu-HU"/>
            </a:p>
          </p:txBody>
        </p:sp>
        <p:sp>
          <p:nvSpPr>
            <p:cNvPr id="22559" name="AutoShape 12"/>
            <p:cNvSpPr>
              <a:spLocks noChangeArrowheads="1"/>
            </p:cNvSpPr>
            <p:nvPr/>
          </p:nvSpPr>
          <p:spPr bwMode="auto">
            <a:xfrm rot="1200000">
              <a:off x="144" y="2544"/>
              <a:ext cx="240" cy="624"/>
            </a:xfrm>
            <a:prstGeom prst="downArrow">
              <a:avLst>
                <a:gd name="adj1" fmla="val 50000"/>
                <a:gd name="adj2" fmla="val 6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hu-HU"/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1072587" y="1067098"/>
            <a:ext cx="578011" cy="4343177"/>
            <a:chOff x="624" y="672"/>
            <a:chExt cx="336" cy="2736"/>
          </a:xfrm>
        </p:grpSpPr>
        <p:sp>
          <p:nvSpPr>
            <p:cNvPr id="22556" name="AutoShape 14"/>
            <p:cNvSpPr>
              <a:spLocks noChangeArrowheads="1"/>
            </p:cNvSpPr>
            <p:nvPr/>
          </p:nvSpPr>
          <p:spPr bwMode="auto">
            <a:xfrm rot="1200000">
              <a:off x="672" y="672"/>
              <a:ext cx="288" cy="576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hu-HU"/>
            </a:p>
          </p:txBody>
        </p:sp>
        <p:sp>
          <p:nvSpPr>
            <p:cNvPr id="22557" name="AutoShape 15"/>
            <p:cNvSpPr>
              <a:spLocks noChangeArrowheads="1"/>
            </p:cNvSpPr>
            <p:nvPr/>
          </p:nvSpPr>
          <p:spPr bwMode="auto">
            <a:xfrm rot="1200000">
              <a:off x="624" y="2784"/>
              <a:ext cx="240" cy="624"/>
            </a:xfrm>
            <a:prstGeom prst="downArrow">
              <a:avLst>
                <a:gd name="adj1" fmla="val 50000"/>
                <a:gd name="adj2" fmla="val 6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hu-HU"/>
            </a:p>
          </p:txBody>
        </p:sp>
      </p:grp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1734034" y="914177"/>
            <a:ext cx="990359" cy="4724921"/>
            <a:chOff x="1008" y="576"/>
            <a:chExt cx="576" cy="2976"/>
          </a:xfrm>
        </p:grpSpPr>
        <p:sp>
          <p:nvSpPr>
            <p:cNvPr id="22554" name="AutoShape 17"/>
            <p:cNvSpPr>
              <a:spLocks noChangeArrowheads="1"/>
            </p:cNvSpPr>
            <p:nvPr/>
          </p:nvSpPr>
          <p:spPr bwMode="auto">
            <a:xfrm rot="1200000">
              <a:off x="1296" y="576"/>
              <a:ext cx="288" cy="576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hu-HU"/>
            </a:p>
          </p:txBody>
        </p:sp>
        <p:sp>
          <p:nvSpPr>
            <p:cNvPr id="22555" name="AutoShape 18"/>
            <p:cNvSpPr>
              <a:spLocks noChangeArrowheads="1"/>
            </p:cNvSpPr>
            <p:nvPr/>
          </p:nvSpPr>
          <p:spPr bwMode="auto">
            <a:xfrm rot="1200000">
              <a:off x="1008" y="2928"/>
              <a:ext cx="240" cy="624"/>
            </a:xfrm>
            <a:prstGeom prst="downArrow">
              <a:avLst>
                <a:gd name="adj1" fmla="val 50000"/>
                <a:gd name="adj2" fmla="val 6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hu-HU"/>
            </a:p>
          </p:txBody>
        </p:sp>
      </p:grp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2476500" y="838275"/>
            <a:ext cx="1156022" cy="5029646"/>
            <a:chOff x="1440" y="528"/>
            <a:chExt cx="672" cy="3168"/>
          </a:xfrm>
        </p:grpSpPr>
        <p:sp>
          <p:nvSpPr>
            <p:cNvPr id="22552" name="AutoShape 20"/>
            <p:cNvSpPr>
              <a:spLocks noChangeArrowheads="1"/>
            </p:cNvSpPr>
            <p:nvPr/>
          </p:nvSpPr>
          <p:spPr bwMode="auto">
            <a:xfrm rot="1200000">
              <a:off x="1824" y="528"/>
              <a:ext cx="288" cy="576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hu-HU"/>
            </a:p>
          </p:txBody>
        </p:sp>
        <p:sp>
          <p:nvSpPr>
            <p:cNvPr id="22553" name="AutoShape 21"/>
            <p:cNvSpPr>
              <a:spLocks noChangeArrowheads="1"/>
            </p:cNvSpPr>
            <p:nvPr/>
          </p:nvSpPr>
          <p:spPr bwMode="auto">
            <a:xfrm rot="1200000">
              <a:off x="1440" y="3072"/>
              <a:ext cx="240" cy="624"/>
            </a:xfrm>
            <a:prstGeom prst="downArrow">
              <a:avLst>
                <a:gd name="adj1" fmla="val 50000"/>
                <a:gd name="adj2" fmla="val 6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hu-HU"/>
            </a:p>
          </p:txBody>
        </p:sp>
      </p:grpSp>
      <p:grpSp>
        <p:nvGrpSpPr>
          <p:cNvPr id="7" name="Group 22"/>
          <p:cNvGrpSpPr>
            <a:grpSpLocks/>
          </p:cNvGrpSpPr>
          <p:nvPr/>
        </p:nvGrpSpPr>
        <p:grpSpPr bwMode="auto">
          <a:xfrm>
            <a:off x="3218966" y="1067098"/>
            <a:ext cx="1486142" cy="4876726"/>
            <a:chOff x="1872" y="672"/>
            <a:chExt cx="864" cy="3072"/>
          </a:xfrm>
        </p:grpSpPr>
        <p:sp>
          <p:nvSpPr>
            <p:cNvPr id="22550" name="AutoShape 23"/>
            <p:cNvSpPr>
              <a:spLocks noChangeArrowheads="1"/>
            </p:cNvSpPr>
            <p:nvPr/>
          </p:nvSpPr>
          <p:spPr bwMode="auto">
            <a:xfrm rot="1200000">
              <a:off x="2448" y="672"/>
              <a:ext cx="288" cy="576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hu-HU"/>
            </a:p>
          </p:txBody>
        </p:sp>
        <p:sp>
          <p:nvSpPr>
            <p:cNvPr id="22551" name="AutoShape 24"/>
            <p:cNvSpPr>
              <a:spLocks noChangeArrowheads="1"/>
            </p:cNvSpPr>
            <p:nvPr/>
          </p:nvSpPr>
          <p:spPr bwMode="auto">
            <a:xfrm rot="1200000">
              <a:off x="1872" y="3120"/>
              <a:ext cx="240" cy="624"/>
            </a:xfrm>
            <a:prstGeom prst="downArrow">
              <a:avLst>
                <a:gd name="adj1" fmla="val 50000"/>
                <a:gd name="adj2" fmla="val 6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hu-HU"/>
            </a:p>
          </p:txBody>
        </p:sp>
      </p:grpSp>
      <p:grpSp>
        <p:nvGrpSpPr>
          <p:cNvPr id="8" name="Group 25"/>
          <p:cNvGrpSpPr>
            <a:grpSpLocks/>
          </p:cNvGrpSpPr>
          <p:nvPr/>
        </p:nvGrpSpPr>
        <p:grpSpPr bwMode="auto">
          <a:xfrm>
            <a:off x="4127098" y="1600647"/>
            <a:ext cx="1568369" cy="4419079"/>
            <a:chOff x="2400" y="1008"/>
            <a:chExt cx="912" cy="2784"/>
          </a:xfrm>
        </p:grpSpPr>
        <p:sp>
          <p:nvSpPr>
            <p:cNvPr id="22548" name="AutoShape 26"/>
            <p:cNvSpPr>
              <a:spLocks noChangeArrowheads="1"/>
            </p:cNvSpPr>
            <p:nvPr/>
          </p:nvSpPr>
          <p:spPr bwMode="auto">
            <a:xfrm rot="1200000">
              <a:off x="3024" y="1008"/>
              <a:ext cx="288" cy="576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hu-HU"/>
            </a:p>
          </p:txBody>
        </p:sp>
        <p:sp>
          <p:nvSpPr>
            <p:cNvPr id="22549" name="AutoShape 27"/>
            <p:cNvSpPr>
              <a:spLocks noChangeArrowheads="1"/>
            </p:cNvSpPr>
            <p:nvPr/>
          </p:nvSpPr>
          <p:spPr bwMode="auto">
            <a:xfrm rot="1200000">
              <a:off x="2400" y="3168"/>
              <a:ext cx="240" cy="624"/>
            </a:xfrm>
            <a:prstGeom prst="downArrow">
              <a:avLst>
                <a:gd name="adj1" fmla="val 50000"/>
                <a:gd name="adj2" fmla="val 6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hu-HU"/>
            </a:p>
          </p:txBody>
        </p:sp>
      </p:grpSp>
      <p:grpSp>
        <p:nvGrpSpPr>
          <p:cNvPr id="9" name="Group 28"/>
          <p:cNvGrpSpPr>
            <a:grpSpLocks/>
          </p:cNvGrpSpPr>
          <p:nvPr/>
        </p:nvGrpSpPr>
        <p:grpSpPr bwMode="auto">
          <a:xfrm>
            <a:off x="5035228" y="2133080"/>
            <a:ext cx="1238250" cy="3506018"/>
            <a:chOff x="2928" y="1344"/>
            <a:chExt cx="720" cy="2208"/>
          </a:xfrm>
        </p:grpSpPr>
        <p:sp>
          <p:nvSpPr>
            <p:cNvPr id="22546" name="AutoShape 29"/>
            <p:cNvSpPr>
              <a:spLocks noChangeArrowheads="1"/>
            </p:cNvSpPr>
            <p:nvPr/>
          </p:nvSpPr>
          <p:spPr bwMode="auto">
            <a:xfrm rot="1200000">
              <a:off x="3360" y="1344"/>
              <a:ext cx="288" cy="576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hu-HU"/>
            </a:p>
          </p:txBody>
        </p:sp>
        <p:sp>
          <p:nvSpPr>
            <p:cNvPr id="22547" name="AutoShape 30"/>
            <p:cNvSpPr>
              <a:spLocks noChangeArrowheads="1"/>
            </p:cNvSpPr>
            <p:nvPr/>
          </p:nvSpPr>
          <p:spPr bwMode="auto">
            <a:xfrm rot="1200000">
              <a:off x="2928" y="2928"/>
              <a:ext cx="240" cy="624"/>
            </a:xfrm>
            <a:prstGeom prst="downArrow">
              <a:avLst>
                <a:gd name="adj1" fmla="val 50000"/>
                <a:gd name="adj2" fmla="val 6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hu-HU"/>
            </a:p>
          </p:txBody>
        </p:sp>
      </p:grpSp>
      <p:sp>
        <p:nvSpPr>
          <p:cNvPr id="241695" name="AutoShape 31"/>
          <p:cNvSpPr>
            <a:spLocks noChangeArrowheads="1"/>
          </p:cNvSpPr>
          <p:nvPr/>
        </p:nvSpPr>
        <p:spPr bwMode="auto">
          <a:xfrm>
            <a:off x="742467" y="2514824"/>
            <a:ext cx="578011" cy="1904256"/>
          </a:xfrm>
          <a:prstGeom prst="curvedRightArrow">
            <a:avLst>
              <a:gd name="adj1" fmla="val 71381"/>
              <a:gd name="adj2" fmla="val 142762"/>
              <a:gd name="adj3" fmla="val 33333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4" tIns="45717" rIns="91434" bIns="45717" anchor="ctr"/>
          <a:lstStyle/>
          <a:p>
            <a:pPr eaLnBrk="0" hangingPunct="0"/>
            <a:endParaRPr lang="hu-HU"/>
          </a:p>
        </p:txBody>
      </p:sp>
      <p:sp>
        <p:nvSpPr>
          <p:cNvPr id="241696" name="AutoShape 32"/>
          <p:cNvSpPr>
            <a:spLocks noChangeArrowheads="1"/>
          </p:cNvSpPr>
          <p:nvPr/>
        </p:nvSpPr>
        <p:spPr bwMode="auto">
          <a:xfrm>
            <a:off x="5035228" y="2590726"/>
            <a:ext cx="495784" cy="2057176"/>
          </a:xfrm>
          <a:prstGeom prst="curvedLeftArrow">
            <a:avLst>
              <a:gd name="adj1" fmla="val 89902"/>
              <a:gd name="adj2" fmla="val 179805"/>
              <a:gd name="adj3" fmla="val 33333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4" tIns="45717" rIns="91434" bIns="45717" anchor="ctr"/>
          <a:lstStyle/>
          <a:p>
            <a:pPr eaLnBrk="0" hangingPunct="0"/>
            <a:endParaRPr lang="hu-HU"/>
          </a:p>
        </p:txBody>
      </p:sp>
      <p:sp>
        <p:nvSpPr>
          <p:cNvPr id="241697" name="Rectangle 33"/>
          <p:cNvSpPr>
            <a:spLocks noChangeArrowheads="1"/>
          </p:cNvSpPr>
          <p:nvPr/>
        </p:nvSpPr>
        <p:spPr bwMode="auto">
          <a:xfrm>
            <a:off x="6537089" y="1142984"/>
            <a:ext cx="3368911" cy="471490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lIns="91434" tIns="45717" rIns="91434" bIns="45717"/>
          <a:lstStyle/>
          <a:p>
            <a:pPr algn="ctr" eaLnBrk="0" hangingPunct="0">
              <a:lnSpc>
                <a:spcPct val="130000"/>
              </a:lnSpc>
              <a:spcBef>
                <a:spcPct val="20000"/>
              </a:spcBef>
              <a:defRPr/>
            </a:pPr>
            <a:r>
              <a:rPr lang="hu-HU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Cél</a:t>
            </a:r>
            <a:r>
              <a:rPr lang="en-GB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:</a:t>
            </a:r>
            <a:endParaRPr lang="en-GB" b="1" dirty="0">
              <a:cs typeface="+mn-cs"/>
            </a:endParaRPr>
          </a:p>
          <a:p>
            <a:pPr algn="ctr" eaLnBrk="0" hangingPunct="0">
              <a:lnSpc>
                <a:spcPct val="130000"/>
              </a:lnSpc>
              <a:spcBef>
                <a:spcPct val="20000"/>
              </a:spcBef>
              <a:defRPr/>
            </a:pPr>
            <a:r>
              <a:rPr lang="hu-HU" sz="2000" b="1" dirty="0">
                <a:solidFill>
                  <a:srgbClr val="FF0000"/>
                </a:solidFill>
                <a:cs typeface="+mn-cs"/>
              </a:rPr>
              <a:t>Az anyagok repedésterjedéssel szembeni ellenállásának meghatározása</a:t>
            </a:r>
            <a:endParaRPr lang="en-GB" sz="2000" b="1" dirty="0">
              <a:cs typeface="+mn-cs"/>
            </a:endParaRPr>
          </a:p>
          <a:p>
            <a:pPr algn="ctr" eaLnBrk="0" hangingPunct="0">
              <a:lnSpc>
                <a:spcPct val="130000"/>
              </a:lnSpc>
              <a:spcBef>
                <a:spcPct val="20000"/>
              </a:spcBef>
              <a:defRPr/>
            </a:pPr>
            <a:r>
              <a:rPr lang="hu-HU" sz="2000" b="1" dirty="0">
                <a:cs typeface="+mn-cs"/>
              </a:rPr>
              <a:t>Milyen legyen a</a:t>
            </a:r>
            <a:r>
              <a:rPr lang="en-GB" sz="2000" b="1" dirty="0">
                <a:cs typeface="+mn-cs"/>
              </a:rPr>
              <a:t> model </a:t>
            </a:r>
            <a:r>
              <a:rPr lang="hu-HU" sz="2000" b="1" dirty="0">
                <a:cs typeface="+mn-cs"/>
              </a:rPr>
              <a:t>, az anyagegyenlet</a:t>
            </a:r>
            <a:r>
              <a:rPr lang="en-GB" sz="2000" b="1" dirty="0">
                <a:cs typeface="+mn-cs"/>
              </a:rPr>
              <a:t>?</a:t>
            </a:r>
          </a:p>
          <a:p>
            <a:pPr algn="ctr" eaLnBrk="0" hangingPunct="0">
              <a:lnSpc>
                <a:spcPct val="130000"/>
              </a:lnSpc>
              <a:spcBef>
                <a:spcPct val="20000"/>
              </a:spcBef>
              <a:defRPr/>
            </a:pPr>
            <a:r>
              <a:rPr lang="hu-HU" sz="2000" b="1" dirty="0">
                <a:cs typeface="+mn-cs"/>
              </a:rPr>
              <a:t>Milyen legyen a határkritérium</a:t>
            </a:r>
            <a:r>
              <a:rPr lang="en-GB" sz="2000" b="1" dirty="0">
                <a:cs typeface="+mn-cs"/>
              </a:rPr>
              <a:t>?</a:t>
            </a:r>
          </a:p>
          <a:p>
            <a:pPr algn="ctr" eaLnBrk="0" hangingPunct="0">
              <a:lnSpc>
                <a:spcPct val="130000"/>
              </a:lnSpc>
              <a:spcBef>
                <a:spcPct val="20000"/>
              </a:spcBef>
              <a:defRPr/>
            </a:pPr>
            <a:r>
              <a:rPr lang="hu-HU" sz="2000" b="1" dirty="0">
                <a:cs typeface="+mn-cs"/>
              </a:rPr>
              <a:t>Hogyan határozható meg kísérletileg</a:t>
            </a:r>
            <a:r>
              <a:rPr lang="en-GB" sz="2000" b="1" dirty="0">
                <a:cs typeface="+mn-cs"/>
              </a:rPr>
              <a:t> </a:t>
            </a:r>
            <a:r>
              <a:rPr lang="en-GB" sz="2000" dirty="0">
                <a:cs typeface="+mn-cs"/>
              </a:rPr>
              <a:t>?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1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41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241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41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241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1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1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16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416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16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416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16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416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416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416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667" grpId="0" animBg="1"/>
      <p:bldP spid="241671" grpId="0" autoUpdateAnimBg="0"/>
      <p:bldP spid="241672" grpId="0" animBg="1" autoUpdateAnimBg="0"/>
      <p:bldP spid="241695" grpId="0" animBg="1"/>
      <p:bldP spid="241696" grpId="0" animBg="1"/>
      <p:bldP spid="241697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243055" y="142860"/>
            <a:ext cx="9662945" cy="1143000"/>
          </a:xfrm>
        </p:spPr>
        <p:txBody>
          <a:bodyPr/>
          <a:lstStyle/>
          <a:p>
            <a:pPr>
              <a:defRPr/>
            </a:pPr>
            <a:r>
              <a:rPr lang="hu-H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Törésmechanikai modellek összehasonlítása</a:t>
            </a:r>
            <a:endParaRPr lang="en-GB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artalom helye 5"/>
          <p:cNvSpPr>
            <a:spLocks noGrp="1"/>
          </p:cNvSpPr>
          <p:nvPr>
            <p:ph sz="half" idx="1"/>
          </p:nvPr>
        </p:nvSpPr>
        <p:spPr bwMode="auto">
          <a:xfrm>
            <a:off x="0" y="1628552"/>
            <a:ext cx="3440256" cy="4115469"/>
          </a:xfrm>
          <a:noFill/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algn="ctr">
              <a:buFontTx/>
              <a:buNone/>
            </a:pPr>
            <a:r>
              <a:rPr lang="hu-HU" smtClean="0"/>
              <a:t>A szerkezetet terhelve energia halmozódik fel!</a:t>
            </a:r>
            <a:endParaRPr lang="en-GB" smtClean="0"/>
          </a:p>
        </p:txBody>
      </p:sp>
      <p:sp>
        <p:nvSpPr>
          <p:cNvPr id="7" name="Tartalom helye 6"/>
          <p:cNvSpPr>
            <a:spLocks noGrp="1"/>
          </p:cNvSpPr>
          <p:nvPr>
            <p:ph sz="half" idx="2"/>
          </p:nvPr>
        </p:nvSpPr>
        <p:spPr>
          <a:xfrm>
            <a:off x="3297567" y="1628552"/>
            <a:ext cx="6608433" cy="4115469"/>
          </a:xfrm>
        </p:spPr>
        <p:txBody>
          <a:bodyPr/>
          <a:lstStyle/>
          <a:p>
            <a:pPr>
              <a:defRPr/>
            </a:pPr>
            <a:r>
              <a:rPr lang="hu-HU" u="sng" dirty="0" smtClean="0"/>
              <a:t>Lineárisan rugalmas </a:t>
            </a:r>
          </a:p>
          <a:p>
            <a:pPr>
              <a:buFontTx/>
              <a:buNone/>
              <a:defRPr/>
            </a:pPr>
            <a:r>
              <a:rPr lang="hu-HU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E= </a:t>
            </a:r>
            <a:r>
              <a:rPr lang="hu-HU" sz="4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hu-HU" sz="4000" baseline="-25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repedés</a:t>
            </a:r>
            <a:r>
              <a:rPr lang="hu-HU" sz="4000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terjesztés </a:t>
            </a:r>
            <a:endParaRPr lang="hu-HU" dirty="0" smtClean="0">
              <a:solidFill>
                <a:schemeClr val="tx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hu-HU" u="sng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J-integrál</a:t>
            </a:r>
          </a:p>
          <a:p>
            <a:pPr>
              <a:buFontTx/>
              <a:buNone/>
              <a:defRPr/>
            </a:pPr>
            <a:r>
              <a:rPr lang="hu-HU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E= </a:t>
            </a:r>
            <a:r>
              <a:rPr lang="hu-HU" sz="4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hu-HU" sz="4000" baseline="-25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repedés</a:t>
            </a:r>
            <a:r>
              <a:rPr lang="hu-HU" sz="4000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terjesztés</a:t>
            </a:r>
            <a:r>
              <a:rPr lang="hu-HU" sz="40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hu-HU" sz="4000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hu-HU" sz="4000" baseline="-25000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képlékeny</a:t>
            </a:r>
            <a:endParaRPr lang="hu-HU" sz="4000" baseline="-25000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None/>
              <a:defRPr/>
            </a:pPr>
            <a:endParaRPr lang="hu-HU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None/>
              <a:defRPr/>
            </a:pPr>
            <a:r>
              <a:rPr lang="hu-HU" u="sng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Általános folyási törésmechanika</a:t>
            </a:r>
          </a:p>
          <a:p>
            <a:pPr>
              <a:buFontTx/>
              <a:buNone/>
              <a:defRPr/>
            </a:pPr>
            <a:r>
              <a:rPr lang="hu-HU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E= </a:t>
            </a:r>
            <a:r>
              <a:rPr lang="hu-HU" sz="4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hu-HU" sz="4000" baseline="-25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repedés</a:t>
            </a:r>
            <a:r>
              <a:rPr lang="hu-HU" sz="4000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terjesztés</a:t>
            </a:r>
            <a:r>
              <a:rPr lang="hu-HU" sz="4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hu-HU" sz="40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hu-HU" sz="4000" baseline="-250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képlékeny</a:t>
            </a:r>
            <a:endParaRPr lang="hu-HU" sz="4000" baseline="-250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None/>
              <a:defRPr/>
            </a:pPr>
            <a:endParaRPr lang="en-GB" u="sng" baseline="-25000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Folyamatábra: Mágneslemez 7"/>
          <p:cNvSpPr>
            <a:spLocks noChangeArrowheads="1"/>
          </p:cNvSpPr>
          <p:nvPr/>
        </p:nvSpPr>
        <p:spPr bwMode="auto">
          <a:xfrm>
            <a:off x="776325" y="3357563"/>
            <a:ext cx="1437773" cy="2015877"/>
          </a:xfrm>
          <a:prstGeom prst="flowChartMagneticDisk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91434" tIns="45717" rIns="91434" bIns="45717"/>
          <a:lstStyle/>
          <a:p>
            <a:pPr eaLnBrk="0" hangingPunct="0"/>
            <a:endParaRPr lang="en-GB"/>
          </a:p>
        </p:txBody>
      </p:sp>
      <p:grpSp>
        <p:nvGrpSpPr>
          <p:cNvPr id="2" name="Csoportba foglalás 10"/>
          <p:cNvGrpSpPr>
            <a:grpSpLocks/>
          </p:cNvGrpSpPr>
          <p:nvPr/>
        </p:nvGrpSpPr>
        <p:grpSpPr bwMode="auto">
          <a:xfrm>
            <a:off x="1208020" y="3068464"/>
            <a:ext cx="505458" cy="2664395"/>
            <a:chOff x="2504728" y="3212976"/>
            <a:chExt cx="504056" cy="2664296"/>
          </a:xfrm>
        </p:grpSpPr>
        <p:sp>
          <p:nvSpPr>
            <p:cNvPr id="23561" name="Felfelé nyíl 8"/>
            <p:cNvSpPr>
              <a:spLocks noChangeArrowheads="1"/>
            </p:cNvSpPr>
            <p:nvPr/>
          </p:nvSpPr>
          <p:spPr bwMode="auto">
            <a:xfrm>
              <a:off x="2504728" y="3212976"/>
              <a:ext cx="504056" cy="648072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GB"/>
            </a:p>
          </p:txBody>
        </p:sp>
        <p:sp>
          <p:nvSpPr>
            <p:cNvPr id="23562" name="Lefelé nyíl 9"/>
            <p:cNvSpPr>
              <a:spLocks noChangeArrowheads="1"/>
            </p:cNvSpPr>
            <p:nvPr/>
          </p:nvSpPr>
          <p:spPr bwMode="auto">
            <a:xfrm>
              <a:off x="2504728" y="5229200"/>
              <a:ext cx="504056" cy="648072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GB"/>
            </a:p>
          </p:txBody>
        </p:sp>
      </p:grpSp>
      <p:sp>
        <p:nvSpPr>
          <p:cNvPr id="12" name="Szövegdoboz 11"/>
          <p:cNvSpPr txBox="1"/>
          <p:nvPr/>
        </p:nvSpPr>
        <p:spPr>
          <a:xfrm>
            <a:off x="1065331" y="4076402"/>
            <a:ext cx="792044" cy="769435"/>
          </a:xfrm>
          <a:prstGeom prst="rect">
            <a:avLst/>
          </a:prstGeom>
          <a:noFill/>
        </p:spPr>
        <p:txBody>
          <a:bodyPr lIns="91434" tIns="45717" rIns="91434" bIns="45717">
            <a:spAutoFit/>
          </a:bodyPr>
          <a:lstStyle/>
          <a:p>
            <a:pPr>
              <a:defRPr/>
            </a:pPr>
            <a:r>
              <a:rPr lang="hu-H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endParaRPr lang="en-GB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églalap 9"/>
          <p:cNvSpPr/>
          <p:nvPr/>
        </p:nvSpPr>
        <p:spPr>
          <a:xfrm>
            <a:off x="3304822" y="1714488"/>
            <a:ext cx="5231123" cy="1270248"/>
          </a:xfrm>
          <a:prstGeom prst="rect">
            <a:avLst/>
          </a:prstGeom>
          <a:solidFill>
            <a:srgbClr val="92D050">
              <a:alpha val="1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355" tIns="33677" rIns="67355" bIns="33677"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  <p:bldP spid="8" grpId="0" animBg="1"/>
      <p:bldP spid="12" grpId="0"/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Text Box 2"/>
          <p:cNvSpPr txBox="1">
            <a:spLocks noChangeArrowheads="1"/>
          </p:cNvSpPr>
          <p:nvPr/>
        </p:nvSpPr>
        <p:spPr bwMode="auto">
          <a:xfrm>
            <a:off x="0" y="0"/>
            <a:ext cx="9906000" cy="70788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lIns="91434" tIns="45717" rIns="91434" bIns="45717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GB" sz="4000" b="1" u="sng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Line</a:t>
            </a:r>
            <a:r>
              <a:rPr lang="hu-HU" sz="4000" b="1" u="sng" dirty="0" err="1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árisan</a:t>
            </a:r>
            <a:r>
              <a:rPr lang="hu-HU" sz="4000" b="1" u="sng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rugalmas törésmechanika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156022" y="2895451"/>
            <a:ext cx="2476500" cy="533549"/>
            <a:chOff x="672" y="1824"/>
            <a:chExt cx="1440" cy="336"/>
          </a:xfrm>
        </p:grpSpPr>
        <p:sp>
          <p:nvSpPr>
            <p:cNvPr id="2083" name="Line 4"/>
            <p:cNvSpPr>
              <a:spLocks noChangeShapeType="1"/>
            </p:cNvSpPr>
            <p:nvPr/>
          </p:nvSpPr>
          <p:spPr bwMode="auto">
            <a:xfrm>
              <a:off x="672" y="2160"/>
              <a:ext cx="144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4" name="Text Box 5"/>
            <p:cNvSpPr txBox="1">
              <a:spLocks noChangeArrowheads="1"/>
            </p:cNvSpPr>
            <p:nvPr/>
          </p:nvSpPr>
          <p:spPr bwMode="auto">
            <a:xfrm>
              <a:off x="960" y="1824"/>
              <a:ext cx="86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hu-HU" b="1"/>
                <a:t>Repedés</a:t>
              </a:r>
            </a:p>
          </p:txBody>
        </p:sp>
      </p:grpSp>
      <p:sp>
        <p:nvSpPr>
          <p:cNvPr id="2054" name="Freeform 6"/>
          <p:cNvSpPr>
            <a:spLocks/>
          </p:cNvSpPr>
          <p:nvPr/>
        </p:nvSpPr>
        <p:spPr bwMode="auto">
          <a:xfrm>
            <a:off x="385744" y="1091654"/>
            <a:ext cx="5682164" cy="4635624"/>
          </a:xfrm>
          <a:custGeom>
            <a:avLst/>
            <a:gdLst>
              <a:gd name="T0" fmla="*/ 2147483647 w 3304"/>
              <a:gd name="T1" fmla="*/ 2147483647 h 2920"/>
              <a:gd name="T2" fmla="*/ 2147483647 w 3304"/>
              <a:gd name="T3" fmla="*/ 2147483647 h 2920"/>
              <a:gd name="T4" fmla="*/ 2147483647 w 3304"/>
              <a:gd name="T5" fmla="*/ 2147483647 h 2920"/>
              <a:gd name="T6" fmla="*/ 2147483647 w 3304"/>
              <a:gd name="T7" fmla="*/ 2147483647 h 2920"/>
              <a:gd name="T8" fmla="*/ 2147483647 w 3304"/>
              <a:gd name="T9" fmla="*/ 2147483647 h 2920"/>
              <a:gd name="T10" fmla="*/ 2147483647 w 3304"/>
              <a:gd name="T11" fmla="*/ 2147483647 h 2920"/>
              <a:gd name="T12" fmla="*/ 2147483647 w 3304"/>
              <a:gd name="T13" fmla="*/ 2147483647 h 2920"/>
              <a:gd name="T14" fmla="*/ 2147483647 w 3304"/>
              <a:gd name="T15" fmla="*/ 2147483647 h 2920"/>
              <a:gd name="T16" fmla="*/ 2147483647 w 3304"/>
              <a:gd name="T17" fmla="*/ 2147483647 h 2920"/>
              <a:gd name="T18" fmla="*/ 2147483647 w 3304"/>
              <a:gd name="T19" fmla="*/ 2147483647 h 2920"/>
              <a:gd name="T20" fmla="*/ 2147483647 w 3304"/>
              <a:gd name="T21" fmla="*/ 2147483647 h 2920"/>
              <a:gd name="T22" fmla="*/ 2147483647 w 3304"/>
              <a:gd name="T23" fmla="*/ 2147483647 h 2920"/>
              <a:gd name="T24" fmla="*/ 2147483647 w 3304"/>
              <a:gd name="T25" fmla="*/ 2147483647 h 2920"/>
              <a:gd name="T26" fmla="*/ 2147483647 w 3304"/>
              <a:gd name="T27" fmla="*/ 2147483647 h 2920"/>
              <a:gd name="T28" fmla="*/ 2147483647 w 3304"/>
              <a:gd name="T29" fmla="*/ 2147483647 h 2920"/>
              <a:gd name="T30" fmla="*/ 2147483647 w 3304"/>
              <a:gd name="T31" fmla="*/ 2147483647 h 2920"/>
              <a:gd name="T32" fmla="*/ 2147483647 w 3304"/>
              <a:gd name="T33" fmla="*/ 2147483647 h 292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304"/>
              <a:gd name="T52" fmla="*/ 0 h 2920"/>
              <a:gd name="T53" fmla="*/ 3304 w 3304"/>
              <a:gd name="T54" fmla="*/ 2920 h 292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304" h="2920">
                <a:moveTo>
                  <a:pt x="16" y="1376"/>
                </a:moveTo>
                <a:cubicBezTo>
                  <a:pt x="60" y="1036"/>
                  <a:pt x="104" y="696"/>
                  <a:pt x="256" y="512"/>
                </a:cubicBezTo>
                <a:cubicBezTo>
                  <a:pt x="408" y="328"/>
                  <a:pt x="728" y="328"/>
                  <a:pt x="928" y="272"/>
                </a:cubicBezTo>
                <a:cubicBezTo>
                  <a:pt x="1128" y="216"/>
                  <a:pt x="1280" y="216"/>
                  <a:pt x="1456" y="176"/>
                </a:cubicBezTo>
                <a:cubicBezTo>
                  <a:pt x="1632" y="136"/>
                  <a:pt x="1760" y="0"/>
                  <a:pt x="1984" y="32"/>
                </a:cubicBezTo>
                <a:cubicBezTo>
                  <a:pt x="2208" y="64"/>
                  <a:pt x="2592" y="216"/>
                  <a:pt x="2800" y="368"/>
                </a:cubicBezTo>
                <a:cubicBezTo>
                  <a:pt x="3008" y="520"/>
                  <a:pt x="3160" y="712"/>
                  <a:pt x="3232" y="944"/>
                </a:cubicBezTo>
                <a:cubicBezTo>
                  <a:pt x="3304" y="1176"/>
                  <a:pt x="3288" y="1528"/>
                  <a:pt x="3232" y="1760"/>
                </a:cubicBezTo>
                <a:cubicBezTo>
                  <a:pt x="3176" y="1992"/>
                  <a:pt x="3008" y="2168"/>
                  <a:pt x="2896" y="2336"/>
                </a:cubicBezTo>
                <a:cubicBezTo>
                  <a:pt x="2784" y="2504"/>
                  <a:pt x="2760" y="2672"/>
                  <a:pt x="2560" y="2768"/>
                </a:cubicBezTo>
                <a:cubicBezTo>
                  <a:pt x="2360" y="2864"/>
                  <a:pt x="1968" y="2904"/>
                  <a:pt x="1696" y="2912"/>
                </a:cubicBezTo>
                <a:cubicBezTo>
                  <a:pt x="1424" y="2920"/>
                  <a:pt x="1128" y="2880"/>
                  <a:pt x="928" y="2816"/>
                </a:cubicBezTo>
                <a:cubicBezTo>
                  <a:pt x="728" y="2752"/>
                  <a:pt x="632" y="2616"/>
                  <a:pt x="496" y="2528"/>
                </a:cubicBezTo>
                <a:cubicBezTo>
                  <a:pt x="360" y="2440"/>
                  <a:pt x="176" y="2352"/>
                  <a:pt x="112" y="2288"/>
                </a:cubicBezTo>
                <a:cubicBezTo>
                  <a:pt x="48" y="2224"/>
                  <a:pt x="128" y="2232"/>
                  <a:pt x="112" y="2144"/>
                </a:cubicBezTo>
                <a:cubicBezTo>
                  <a:pt x="96" y="2056"/>
                  <a:pt x="32" y="1880"/>
                  <a:pt x="16" y="1760"/>
                </a:cubicBezTo>
                <a:cubicBezTo>
                  <a:pt x="0" y="1640"/>
                  <a:pt x="16" y="1480"/>
                  <a:pt x="16" y="142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4" tIns="45717" rIns="91434" bIns="45717" anchor="ctr"/>
          <a:lstStyle/>
          <a:p>
            <a:endParaRPr lang="en-GB"/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1072587" y="1067098"/>
            <a:ext cx="578011" cy="4343177"/>
            <a:chOff x="624" y="672"/>
            <a:chExt cx="336" cy="2736"/>
          </a:xfrm>
        </p:grpSpPr>
        <p:sp>
          <p:nvSpPr>
            <p:cNvPr id="2081" name="AutoShape 8"/>
            <p:cNvSpPr>
              <a:spLocks noChangeArrowheads="1"/>
            </p:cNvSpPr>
            <p:nvPr/>
          </p:nvSpPr>
          <p:spPr bwMode="auto">
            <a:xfrm rot="1200000">
              <a:off x="672" y="672"/>
              <a:ext cx="288" cy="576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hu-HU"/>
            </a:p>
          </p:txBody>
        </p:sp>
        <p:sp>
          <p:nvSpPr>
            <p:cNvPr id="2082" name="AutoShape 9"/>
            <p:cNvSpPr>
              <a:spLocks noChangeArrowheads="1"/>
            </p:cNvSpPr>
            <p:nvPr/>
          </p:nvSpPr>
          <p:spPr bwMode="auto">
            <a:xfrm rot="1200000">
              <a:off x="624" y="2784"/>
              <a:ext cx="240" cy="624"/>
            </a:xfrm>
            <a:prstGeom prst="downArrow">
              <a:avLst>
                <a:gd name="adj1" fmla="val 50000"/>
                <a:gd name="adj2" fmla="val 6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hu-HU"/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2064153" y="762373"/>
            <a:ext cx="1154813" cy="5028530"/>
            <a:chOff x="1440" y="528"/>
            <a:chExt cx="672" cy="3168"/>
          </a:xfrm>
        </p:grpSpPr>
        <p:sp>
          <p:nvSpPr>
            <p:cNvPr id="2079" name="AutoShape 11"/>
            <p:cNvSpPr>
              <a:spLocks noChangeArrowheads="1"/>
            </p:cNvSpPr>
            <p:nvPr/>
          </p:nvSpPr>
          <p:spPr bwMode="auto">
            <a:xfrm rot="1200000">
              <a:off x="1824" y="528"/>
              <a:ext cx="288" cy="576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hu-HU"/>
            </a:p>
          </p:txBody>
        </p:sp>
        <p:sp>
          <p:nvSpPr>
            <p:cNvPr id="2080" name="AutoShape 12"/>
            <p:cNvSpPr>
              <a:spLocks noChangeArrowheads="1"/>
            </p:cNvSpPr>
            <p:nvPr/>
          </p:nvSpPr>
          <p:spPr bwMode="auto">
            <a:xfrm rot="1200000">
              <a:off x="1440" y="3072"/>
              <a:ext cx="240" cy="624"/>
            </a:xfrm>
            <a:prstGeom prst="downArrow">
              <a:avLst>
                <a:gd name="adj1" fmla="val 50000"/>
                <a:gd name="adj2" fmla="val 6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hu-HU"/>
            </a:p>
          </p:txBody>
        </p:sp>
      </p:grp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4292761" y="1523628"/>
            <a:ext cx="1568370" cy="4420195"/>
            <a:chOff x="2400" y="1008"/>
            <a:chExt cx="912" cy="2784"/>
          </a:xfrm>
        </p:grpSpPr>
        <p:sp>
          <p:nvSpPr>
            <p:cNvPr id="2077" name="AutoShape 14"/>
            <p:cNvSpPr>
              <a:spLocks noChangeArrowheads="1"/>
            </p:cNvSpPr>
            <p:nvPr/>
          </p:nvSpPr>
          <p:spPr bwMode="auto">
            <a:xfrm rot="1200000">
              <a:off x="3024" y="1008"/>
              <a:ext cx="288" cy="576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hu-HU"/>
            </a:p>
          </p:txBody>
        </p:sp>
        <p:sp>
          <p:nvSpPr>
            <p:cNvPr id="2078" name="AutoShape 15"/>
            <p:cNvSpPr>
              <a:spLocks noChangeArrowheads="1"/>
            </p:cNvSpPr>
            <p:nvPr/>
          </p:nvSpPr>
          <p:spPr bwMode="auto">
            <a:xfrm rot="1200000">
              <a:off x="2400" y="3168"/>
              <a:ext cx="240" cy="624"/>
            </a:xfrm>
            <a:prstGeom prst="downArrow">
              <a:avLst>
                <a:gd name="adj1" fmla="val 50000"/>
                <a:gd name="adj2" fmla="val 6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hu-HU"/>
            </a:p>
          </p:txBody>
        </p:sp>
      </p:grpSp>
      <p:sp>
        <p:nvSpPr>
          <p:cNvPr id="242704" name="Rectangle 16"/>
          <p:cNvSpPr>
            <a:spLocks noChangeArrowheads="1"/>
          </p:cNvSpPr>
          <p:nvPr/>
        </p:nvSpPr>
        <p:spPr bwMode="auto">
          <a:xfrm>
            <a:off x="6113859" y="838275"/>
            <a:ext cx="4179094" cy="1371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4" tIns="45717" rIns="91434" bIns="45717"/>
          <a:lstStyle/>
          <a:p>
            <a:pPr algn="ctr" eaLnBrk="0" hangingPunct="0">
              <a:lnSpc>
                <a:spcPct val="130000"/>
              </a:lnSpc>
              <a:spcBef>
                <a:spcPct val="20000"/>
              </a:spcBef>
            </a:pPr>
            <a:r>
              <a:rPr lang="hu-HU" sz="2900" b="1" dirty="0"/>
              <a:t>Milyen </a:t>
            </a:r>
            <a:r>
              <a:rPr lang="hu-HU" sz="2900" b="1" dirty="0" err="1"/>
              <a:t>model</a:t>
            </a:r>
            <a:r>
              <a:rPr lang="en-GB" sz="2900" b="1" dirty="0"/>
              <a:t> ?</a:t>
            </a:r>
          </a:p>
          <a:p>
            <a:pPr algn="ctr" eaLnBrk="0" hangingPunct="0">
              <a:lnSpc>
                <a:spcPct val="130000"/>
              </a:lnSpc>
              <a:spcBef>
                <a:spcPct val="20000"/>
              </a:spcBef>
            </a:pPr>
            <a:r>
              <a:rPr lang="en-GB" sz="2800" b="1" dirty="0">
                <a:solidFill>
                  <a:srgbClr val="FF0000"/>
                </a:solidFill>
              </a:rPr>
              <a:t>Line</a:t>
            </a:r>
            <a:r>
              <a:rPr lang="hu-HU" sz="2800" b="1" dirty="0" err="1">
                <a:solidFill>
                  <a:srgbClr val="FF0000"/>
                </a:solidFill>
              </a:rPr>
              <a:t>árisan</a:t>
            </a:r>
            <a:r>
              <a:rPr lang="hu-HU" sz="2800" b="1" dirty="0">
                <a:solidFill>
                  <a:srgbClr val="FF0000"/>
                </a:solidFill>
              </a:rPr>
              <a:t> </a:t>
            </a:r>
            <a:r>
              <a:rPr lang="en-GB" sz="2800" b="1" dirty="0">
                <a:solidFill>
                  <a:srgbClr val="FF0000"/>
                </a:solidFill>
              </a:rPr>
              <a:t>r</a:t>
            </a:r>
            <a:r>
              <a:rPr lang="hu-HU" sz="2800" b="1" dirty="0" err="1">
                <a:solidFill>
                  <a:srgbClr val="FF0000"/>
                </a:solidFill>
              </a:rPr>
              <a:t>ugalmas</a:t>
            </a:r>
            <a:endParaRPr lang="en-GB" sz="2000" b="1" dirty="0"/>
          </a:p>
        </p:txBody>
      </p:sp>
      <p:sp>
        <p:nvSpPr>
          <p:cNvPr id="242705" name="Oval 17"/>
          <p:cNvSpPr>
            <a:spLocks noChangeArrowheads="1"/>
          </p:cNvSpPr>
          <p:nvPr/>
        </p:nvSpPr>
        <p:spPr bwMode="auto">
          <a:xfrm>
            <a:off x="4457216" y="1828353"/>
            <a:ext cx="247892" cy="22882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4" tIns="45717" rIns="91434" bIns="45717" anchor="ctr"/>
          <a:lstStyle/>
          <a:p>
            <a:pPr eaLnBrk="0" hangingPunct="0"/>
            <a:endParaRPr lang="hu-HU"/>
          </a:p>
        </p:txBody>
      </p:sp>
      <p:sp>
        <p:nvSpPr>
          <p:cNvPr id="242706" name="Line 18"/>
          <p:cNvSpPr>
            <a:spLocks noChangeShapeType="1"/>
          </p:cNvSpPr>
          <p:nvPr/>
        </p:nvSpPr>
        <p:spPr bwMode="auto">
          <a:xfrm flipH="1">
            <a:off x="3632523" y="1981275"/>
            <a:ext cx="908131" cy="1447725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triangle" w="med" len="med"/>
            <a:tailEnd/>
          </a:ln>
        </p:spPr>
        <p:txBody>
          <a:bodyPr wrap="none" lIns="91434" tIns="45717" rIns="91434" bIns="45717" anchor="ctr"/>
          <a:lstStyle/>
          <a:p>
            <a:endParaRPr lang="en-US"/>
          </a:p>
        </p:txBody>
      </p:sp>
      <p:sp>
        <p:nvSpPr>
          <p:cNvPr id="242707" name="Text Box 19"/>
          <p:cNvSpPr txBox="1">
            <a:spLocks noChangeArrowheads="1"/>
          </p:cNvSpPr>
          <p:nvPr/>
        </p:nvSpPr>
        <p:spPr bwMode="auto">
          <a:xfrm>
            <a:off x="3880415" y="990079"/>
            <a:ext cx="1339394" cy="584769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lIns="91434" tIns="45717" rIns="91434" bIns="45717">
            <a:spAutoFit/>
          </a:bodyPr>
          <a:lstStyle/>
          <a:p>
            <a:pPr eaLnBrk="0" hangingPunct="0"/>
            <a:r>
              <a:rPr lang="hu-HU" sz="3200" b="1" dirty="0">
                <a:solidFill>
                  <a:schemeClr val="bg1"/>
                </a:solidFill>
              </a:rPr>
              <a:t>P (r,</a:t>
            </a:r>
            <a:r>
              <a:rPr lang="hu-HU" sz="3200" b="1" dirty="0">
                <a:solidFill>
                  <a:schemeClr val="bg1"/>
                </a:solidFill>
                <a:sym typeface="Symbol" pitchFamily="18" charset="2"/>
              </a:rPr>
              <a:t>)</a:t>
            </a:r>
            <a:endParaRPr lang="hu-HU" sz="3200" b="1" dirty="0">
              <a:solidFill>
                <a:schemeClr val="bg1"/>
              </a:solidFill>
            </a:endParaRPr>
          </a:p>
        </p:txBody>
      </p:sp>
      <p:grpSp>
        <p:nvGrpSpPr>
          <p:cNvPr id="6" name="Group 20"/>
          <p:cNvGrpSpPr>
            <a:grpSpLocks/>
          </p:cNvGrpSpPr>
          <p:nvPr/>
        </p:nvGrpSpPr>
        <p:grpSpPr bwMode="auto">
          <a:xfrm>
            <a:off x="7017154" y="2361904"/>
            <a:ext cx="1898489" cy="1449160"/>
            <a:chOff x="3840" y="1536"/>
            <a:chExt cx="1104" cy="913"/>
          </a:xfrm>
        </p:grpSpPr>
        <p:sp>
          <p:nvSpPr>
            <p:cNvPr id="2073" name="Line 21"/>
            <p:cNvSpPr>
              <a:spLocks noChangeShapeType="1"/>
            </p:cNvSpPr>
            <p:nvPr/>
          </p:nvSpPr>
          <p:spPr bwMode="auto">
            <a:xfrm>
              <a:off x="4080" y="1536"/>
              <a:ext cx="0" cy="72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4" name="Line 22"/>
            <p:cNvSpPr>
              <a:spLocks noChangeShapeType="1"/>
            </p:cNvSpPr>
            <p:nvPr/>
          </p:nvSpPr>
          <p:spPr bwMode="auto">
            <a:xfrm>
              <a:off x="4080" y="2256"/>
              <a:ext cx="86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5" name="Text Box 23"/>
            <p:cNvSpPr txBox="1">
              <a:spLocks noChangeArrowheads="1"/>
            </p:cNvSpPr>
            <p:nvPr/>
          </p:nvSpPr>
          <p:spPr bwMode="auto">
            <a:xfrm>
              <a:off x="3840" y="1536"/>
              <a:ext cx="288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hu-HU" sz="1600" dirty="0">
                  <a:sym typeface="Symbol" pitchFamily="18" charset="2"/>
                </a:rPr>
                <a:t></a:t>
              </a:r>
              <a:endParaRPr lang="hu-HU" dirty="0"/>
            </a:p>
          </p:txBody>
        </p:sp>
        <p:sp>
          <p:nvSpPr>
            <p:cNvPr id="2076" name="Text Box 24"/>
            <p:cNvSpPr txBox="1">
              <a:spLocks noChangeArrowheads="1"/>
            </p:cNvSpPr>
            <p:nvPr/>
          </p:nvSpPr>
          <p:spPr bwMode="auto">
            <a:xfrm>
              <a:off x="4656" y="2236"/>
              <a:ext cx="288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hu-HU" sz="1600" dirty="0">
                  <a:sym typeface="Symbol" pitchFamily="18" charset="2"/>
                </a:rPr>
                <a:t></a:t>
              </a:r>
              <a:endParaRPr lang="hu-HU" dirty="0"/>
            </a:p>
          </p:txBody>
        </p:sp>
      </p:grpSp>
      <p:sp>
        <p:nvSpPr>
          <p:cNvPr id="242713" name="Line 25"/>
          <p:cNvSpPr>
            <a:spLocks noChangeShapeType="1"/>
          </p:cNvSpPr>
          <p:nvPr/>
        </p:nvSpPr>
        <p:spPr bwMode="auto">
          <a:xfrm flipV="1">
            <a:off x="7511728" y="2514824"/>
            <a:ext cx="908131" cy="914176"/>
          </a:xfrm>
          <a:prstGeom prst="line">
            <a:avLst/>
          </a:prstGeom>
          <a:noFill/>
          <a:ln w="38100">
            <a:solidFill>
              <a:srgbClr val="660033"/>
            </a:solidFill>
            <a:round/>
            <a:headEnd/>
            <a:tailEnd/>
          </a:ln>
        </p:spPr>
        <p:txBody>
          <a:bodyPr wrap="none" lIns="91434" tIns="45717" rIns="91434" bIns="45717" anchor="ctr"/>
          <a:lstStyle/>
          <a:p>
            <a:endParaRPr lang="en-US"/>
          </a:p>
        </p:txBody>
      </p:sp>
      <p:graphicFrame>
        <p:nvGraphicFramePr>
          <p:cNvPr id="242714" name="Object 2"/>
          <p:cNvGraphicFramePr>
            <a:graphicFrameLocks noChangeAspect="1"/>
          </p:cNvGraphicFramePr>
          <p:nvPr/>
        </p:nvGraphicFramePr>
        <p:xfrm>
          <a:off x="6321847" y="3789537"/>
          <a:ext cx="3301194" cy="1144116"/>
        </p:xfrm>
        <a:graphic>
          <a:graphicData uri="http://schemas.openxmlformats.org/presentationml/2006/ole">
            <p:oleObj spid="_x0000_s4098" r:id="rId3" imgW="981720" imgH="368280" progId="">
              <p:embed/>
            </p:oleObj>
          </a:graphicData>
        </a:graphic>
      </p:graphicFrame>
      <p:grpSp>
        <p:nvGrpSpPr>
          <p:cNvPr id="7" name="Group 27"/>
          <p:cNvGrpSpPr>
            <a:grpSpLocks/>
          </p:cNvGrpSpPr>
          <p:nvPr/>
        </p:nvGrpSpPr>
        <p:grpSpPr bwMode="auto">
          <a:xfrm>
            <a:off x="3136739" y="1067098"/>
            <a:ext cx="3302403" cy="2823694"/>
            <a:chOff x="1824" y="672"/>
            <a:chExt cx="1920" cy="1779"/>
          </a:xfrm>
        </p:grpSpPr>
        <p:grpSp>
          <p:nvGrpSpPr>
            <p:cNvPr id="8" name="Group 28"/>
            <p:cNvGrpSpPr>
              <a:grpSpLocks/>
            </p:cNvGrpSpPr>
            <p:nvPr/>
          </p:nvGrpSpPr>
          <p:grpSpPr bwMode="auto">
            <a:xfrm>
              <a:off x="2112" y="768"/>
              <a:ext cx="1632" cy="1392"/>
              <a:chOff x="2112" y="768"/>
              <a:chExt cx="1632" cy="1392"/>
            </a:xfrm>
          </p:grpSpPr>
          <p:sp>
            <p:nvSpPr>
              <p:cNvPr id="2071" name="Line 29"/>
              <p:cNvSpPr>
                <a:spLocks noChangeShapeType="1"/>
              </p:cNvSpPr>
              <p:nvPr/>
            </p:nvSpPr>
            <p:spPr bwMode="auto">
              <a:xfrm>
                <a:off x="2112" y="2160"/>
                <a:ext cx="163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2" name="Line 30"/>
              <p:cNvSpPr>
                <a:spLocks noChangeShapeType="1"/>
              </p:cNvSpPr>
              <p:nvPr/>
            </p:nvSpPr>
            <p:spPr bwMode="auto">
              <a:xfrm flipH="1">
                <a:off x="2112" y="768"/>
                <a:ext cx="0" cy="13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069" name="Text Box 31"/>
            <p:cNvSpPr txBox="1">
              <a:spLocks noChangeArrowheads="1"/>
            </p:cNvSpPr>
            <p:nvPr/>
          </p:nvSpPr>
          <p:spPr bwMode="auto">
            <a:xfrm flipV="1">
              <a:off x="3072" y="2160"/>
              <a:ext cx="38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hu-HU"/>
                <a:t>x</a:t>
              </a:r>
            </a:p>
          </p:txBody>
        </p:sp>
        <p:sp>
          <p:nvSpPr>
            <p:cNvPr id="2070" name="Text Box 32"/>
            <p:cNvSpPr txBox="1">
              <a:spLocks noChangeArrowheads="1"/>
            </p:cNvSpPr>
            <p:nvPr/>
          </p:nvSpPr>
          <p:spPr bwMode="auto">
            <a:xfrm>
              <a:off x="1824" y="672"/>
              <a:ext cx="288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0" hangingPunct="0">
                <a:spcBef>
                  <a:spcPct val="50000"/>
                </a:spcBef>
              </a:pPr>
              <a:r>
                <a:rPr lang="hu-HU" sz="2800" dirty="0"/>
                <a:t>y</a:t>
              </a:r>
              <a:endParaRPr lang="hu-HU" dirty="0"/>
            </a:p>
          </p:txBody>
        </p:sp>
      </p:grp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5283120" y="5084341"/>
            <a:ext cx="4622880" cy="686469"/>
            <a:chOff x="2304" y="672"/>
            <a:chExt cx="3088" cy="576"/>
          </a:xfrm>
        </p:grpSpPr>
        <p:graphicFrame>
          <p:nvGraphicFramePr>
            <p:cNvPr id="2051" name="Object 3"/>
            <p:cNvGraphicFramePr>
              <a:graphicFrameLocks noChangeAspect="1"/>
            </p:cNvGraphicFramePr>
            <p:nvPr/>
          </p:nvGraphicFramePr>
          <p:xfrm>
            <a:off x="4032" y="672"/>
            <a:ext cx="1360" cy="576"/>
          </p:xfrm>
          <a:graphic>
            <a:graphicData uri="http://schemas.openxmlformats.org/presentationml/2006/ole">
              <p:oleObj spid="_x0000_s4099" r:id="rId4" imgW="486360" imgH="190440" progId="">
                <p:embed/>
              </p:oleObj>
            </a:graphicData>
          </a:graphic>
        </p:graphicFrame>
        <p:sp>
          <p:nvSpPr>
            <p:cNvPr id="2066" name="AutoShape 35"/>
            <p:cNvSpPr>
              <a:spLocks noChangeArrowheads="1"/>
            </p:cNvSpPr>
            <p:nvPr/>
          </p:nvSpPr>
          <p:spPr bwMode="auto">
            <a:xfrm>
              <a:off x="3264" y="864"/>
              <a:ext cx="680" cy="173"/>
            </a:xfrm>
            <a:prstGeom prst="rightArrow">
              <a:avLst>
                <a:gd name="adj1" fmla="val 50000"/>
                <a:gd name="adj2" fmla="val 98266"/>
              </a:avLst>
            </a:prstGeom>
            <a:solidFill>
              <a:srgbClr val="FFFF66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hu-HU"/>
            </a:p>
          </p:txBody>
        </p:sp>
        <p:sp>
          <p:nvSpPr>
            <p:cNvPr id="2067" name="Text Box 36"/>
            <p:cNvSpPr txBox="1">
              <a:spLocks noChangeArrowheads="1"/>
            </p:cNvSpPr>
            <p:nvPr/>
          </p:nvSpPr>
          <p:spPr bwMode="auto">
            <a:xfrm>
              <a:off x="2304" y="720"/>
              <a:ext cx="1008" cy="491"/>
            </a:xfrm>
            <a:prstGeom prst="rect">
              <a:avLst/>
            </a:prstGeom>
            <a:solidFill>
              <a:srgbClr val="FFFF66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hu-HU" sz="3200" dirty="0"/>
                <a:t>K, </a:t>
              </a:r>
              <a:r>
                <a:rPr lang="hu-HU" sz="3200" dirty="0" err="1"/>
                <a:t>K</a:t>
              </a:r>
              <a:r>
                <a:rPr lang="hu-HU" sz="3200" baseline="-25000" dirty="0" err="1"/>
                <a:t>Ic</a:t>
              </a:r>
              <a:endParaRPr lang="hu-HU" sz="3200" dirty="0"/>
            </a:p>
          </p:txBody>
        </p:sp>
      </p:grp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2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42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42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27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27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27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27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0" dur="500"/>
                                        <p:tgtEl>
                                          <p:spTgt spid="242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42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2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704" grpId="0" build="p" autoUpdateAnimBg="0"/>
      <p:bldP spid="242705" grpId="0" animBg="1"/>
      <p:bldP spid="242706" grpId="0" animBg="1"/>
      <p:bldP spid="242707" grpId="0" animBg="1" autoUpdateAnimBg="0"/>
      <p:bldP spid="24271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38158" y="0"/>
            <a:ext cx="8420100" cy="1143000"/>
          </a:xfrm>
        </p:spPr>
        <p:txBody>
          <a:bodyPr/>
          <a:lstStyle/>
          <a:p>
            <a:r>
              <a:rPr lang="hu-HU" sz="5400" u="sng" dirty="0" smtClean="0"/>
              <a:t>Gömbtartályok</a:t>
            </a:r>
            <a:endParaRPr lang="en-US" sz="5400" u="sng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85860"/>
            <a:ext cx="3545764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Kép 4" descr="Image2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6813" y="2241946"/>
            <a:ext cx="4929187" cy="3696891"/>
          </a:xfrm>
          <a:prstGeom prst="rect">
            <a:avLst/>
          </a:prstGeom>
        </p:spPr>
      </p:pic>
      <p:pic>
        <p:nvPicPr>
          <p:cNvPr id="24579" name="Picture 3" descr="Image0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81298" y="1571612"/>
            <a:ext cx="2901005" cy="3862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80968" y="0"/>
            <a:ext cx="8915641" cy="1143000"/>
          </a:xfrm>
        </p:spPr>
        <p:txBody>
          <a:bodyPr lIns="95792" tIns="47896" rIns="95792" bIns="47896"/>
          <a:lstStyle/>
          <a:p>
            <a:pPr>
              <a:defRPr/>
            </a:pPr>
            <a:r>
              <a:rPr lang="hu-HU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Számítási esetek, eredmények</a:t>
            </a:r>
            <a:endParaRPr lang="hu-HU" u="sng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/>
        </p:nvGraphicFramePr>
        <p:xfrm>
          <a:off x="452406" y="1000108"/>
          <a:ext cx="9453594" cy="458788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651791"/>
                <a:gridCol w="2392478"/>
                <a:gridCol w="4409325"/>
              </a:tblGrid>
              <a:tr h="1428760">
                <a:tc>
                  <a:txBody>
                    <a:bodyPr/>
                    <a:lstStyle/>
                    <a:p>
                      <a:pPr algn="ctr"/>
                      <a:r>
                        <a:rPr lang="hu-HU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Átmenő repedés</a:t>
                      </a:r>
                    </a:p>
                    <a:p>
                      <a:pPr algn="ctr"/>
                      <a:endParaRPr lang="hu-HU" sz="28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endParaRPr lang="hu-HU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3200" b="1" dirty="0" err="1" smtClean="0">
                          <a:solidFill>
                            <a:srgbClr val="FF0000"/>
                          </a:solidFill>
                        </a:rPr>
                        <a:t>a</a:t>
                      </a:r>
                      <a:r>
                        <a:rPr lang="hu-HU" sz="3200" b="1" baseline="-25000" dirty="0" err="1" smtClean="0">
                          <a:solidFill>
                            <a:srgbClr val="FF0000"/>
                          </a:solidFill>
                        </a:rPr>
                        <a:t>ckrit</a:t>
                      </a:r>
                      <a:r>
                        <a:rPr lang="hu-HU" sz="3200" b="1" baseline="-250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hu-HU" sz="3200" b="1" baseline="0" dirty="0" smtClean="0">
                          <a:solidFill>
                            <a:srgbClr val="FF0000"/>
                          </a:solidFill>
                          <a:sym typeface="Symbol"/>
                        </a:rPr>
                        <a:t> 16 mm</a:t>
                      </a:r>
                    </a:p>
                    <a:p>
                      <a:pPr algn="ctr"/>
                      <a:r>
                        <a:rPr lang="hu-HU" sz="2000" b="1" baseline="0" dirty="0" smtClean="0">
                          <a:sym typeface="Symbol"/>
                        </a:rPr>
                        <a:t>(tervezési nyomáson</a:t>
                      </a:r>
                      <a:r>
                        <a:rPr lang="hu-HU" sz="2800" b="1" baseline="0" dirty="0" smtClean="0">
                          <a:sym typeface="Symbol"/>
                        </a:rPr>
                        <a:t>)</a:t>
                      </a:r>
                      <a:endParaRPr lang="hu-HU" sz="2800" b="1" baseline="0" dirty="0"/>
                    </a:p>
                  </a:txBody>
                  <a:tcPr marL="99060" marR="99060"/>
                </a:tc>
              </a:tr>
              <a:tr h="15870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Kiterjedt</a:t>
                      </a:r>
                      <a:r>
                        <a:rPr lang="hu-HU" sz="28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belső felületi repedés</a:t>
                      </a:r>
                      <a:endParaRPr lang="hu-HU" sz="28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endParaRPr lang="hu-HU" sz="28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3200" b="1" dirty="0" err="1" smtClean="0">
                          <a:solidFill>
                            <a:srgbClr val="FF0000"/>
                          </a:solidFill>
                        </a:rPr>
                        <a:t>a</a:t>
                      </a:r>
                      <a:r>
                        <a:rPr lang="hu-HU" sz="3200" b="1" baseline="-25000" dirty="0" err="1" smtClean="0">
                          <a:solidFill>
                            <a:srgbClr val="FF0000"/>
                          </a:solidFill>
                        </a:rPr>
                        <a:t>ckrit</a:t>
                      </a:r>
                      <a:r>
                        <a:rPr lang="hu-HU" sz="3200" b="1" baseline="-250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hu-HU" sz="3200" b="1" baseline="0" dirty="0" smtClean="0">
                          <a:solidFill>
                            <a:srgbClr val="FF0000"/>
                          </a:solidFill>
                          <a:sym typeface="Symbol"/>
                        </a:rPr>
                        <a:t> 8 mm</a:t>
                      </a:r>
                    </a:p>
                    <a:p>
                      <a:pPr algn="ctr"/>
                      <a:r>
                        <a:rPr lang="hu-HU" sz="2000" baseline="0" dirty="0" smtClean="0">
                          <a:sym typeface="Symbol"/>
                        </a:rPr>
                        <a:t>t=30 mm</a:t>
                      </a:r>
                    </a:p>
                    <a:p>
                      <a:pPr algn="ctr"/>
                      <a:r>
                        <a:rPr lang="hu-HU" sz="2000" b="1" baseline="0" dirty="0" smtClean="0">
                          <a:sym typeface="Symbol"/>
                        </a:rPr>
                        <a:t>(tervezési nyomáson)</a:t>
                      </a:r>
                      <a:endParaRPr lang="hu-HU" sz="2000" b="1" baseline="0" dirty="0" smtClean="0"/>
                    </a:p>
                    <a:p>
                      <a:endParaRPr lang="hu-HU" sz="1800" dirty="0"/>
                    </a:p>
                  </a:txBody>
                  <a:tcPr marL="99060" marR="99060"/>
                </a:tc>
              </a:tr>
              <a:tr h="1572076">
                <a:tc>
                  <a:txBody>
                    <a:bodyPr/>
                    <a:lstStyle/>
                    <a:p>
                      <a:pPr algn="ctr"/>
                      <a:endParaRPr lang="hu-HU" sz="28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Belső felületi repedés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28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99060" marR="99060"/>
                </a:tc>
              </a:tr>
            </a:tbl>
          </a:graphicData>
        </a:graphic>
      </p:graphicFrame>
      <p:pic>
        <p:nvPicPr>
          <p:cNvPr id="25621" name="Kép 4"/>
          <p:cNvPicPr>
            <a:picLocks noChangeAspect="1"/>
          </p:cNvPicPr>
          <p:nvPr/>
        </p:nvPicPr>
        <p:blipFill>
          <a:blip r:embed="rId2"/>
          <a:srcRect l="2563" t="10631" r="15385" b="13585"/>
          <a:stretch>
            <a:fillRect/>
          </a:stretch>
        </p:blipFill>
        <p:spPr bwMode="auto">
          <a:xfrm>
            <a:off x="3167050" y="4143380"/>
            <a:ext cx="2495848" cy="1271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22" name="Kép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24174" y="2714620"/>
            <a:ext cx="2495848" cy="1351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23" name="Kép 9"/>
          <p:cNvPicPr>
            <a:picLocks noChangeAspect="1"/>
          </p:cNvPicPr>
          <p:nvPr/>
        </p:nvPicPr>
        <p:blipFill>
          <a:blip r:embed="rId4"/>
          <a:srcRect l="4971" r="10818" b="23376"/>
          <a:stretch>
            <a:fillRect/>
          </a:stretch>
        </p:blipFill>
        <p:spPr bwMode="auto">
          <a:xfrm>
            <a:off x="2952736" y="1071546"/>
            <a:ext cx="2495848" cy="1339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Diagram 4"/>
          <p:cNvPicPr>
            <a:picLocks noChangeArrowheads="1"/>
          </p:cNvPicPr>
          <p:nvPr/>
        </p:nvPicPr>
        <p:blipFill>
          <a:blip r:embed="rId5"/>
          <a:srcRect b="-18"/>
          <a:stretch>
            <a:fillRect/>
          </a:stretch>
        </p:blipFill>
        <p:spPr bwMode="auto">
          <a:xfrm>
            <a:off x="6238884" y="4000504"/>
            <a:ext cx="3357586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AutoShape 3"/>
          <p:cNvSpPr>
            <a:spLocks noChangeArrowheads="1"/>
          </p:cNvSpPr>
          <p:nvPr/>
        </p:nvSpPr>
        <p:spPr bwMode="auto">
          <a:xfrm>
            <a:off x="8353425" y="3929066"/>
            <a:ext cx="1552575" cy="573087"/>
          </a:xfrm>
          <a:prstGeom prst="wedgeEllipseCallout">
            <a:avLst>
              <a:gd name="adj1" fmla="val -129051"/>
              <a:gd name="adj2" fmla="val 65079"/>
            </a:avLst>
          </a:prstGeom>
          <a:solidFill>
            <a:srgbClr val="FFFF00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hu-HU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MÉLYÜLŐ repedés</a:t>
            </a: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4" name="AutoShape 4"/>
          <p:cNvSpPr>
            <a:spLocks noChangeArrowheads="1"/>
          </p:cNvSpPr>
          <p:nvPr/>
        </p:nvSpPr>
        <p:spPr bwMode="auto">
          <a:xfrm>
            <a:off x="7659719" y="5286388"/>
            <a:ext cx="1865313" cy="573088"/>
          </a:xfrm>
          <a:prstGeom prst="wedgeEllipseCallout">
            <a:avLst>
              <a:gd name="adj1" fmla="val -87463"/>
              <a:gd name="adj2" fmla="val -82153"/>
            </a:avLst>
          </a:prstGeom>
          <a:solidFill>
            <a:srgbClr val="548DD4"/>
          </a:solidFill>
          <a:ln w="9525" algn="ctr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hu-HU" sz="11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Meghosszabbodó repedés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6667512" y="4214818"/>
            <a:ext cx="1785950" cy="660397"/>
          </a:xfrm>
          <a:prstGeom prst="rect">
            <a:avLst/>
          </a:prstGeom>
          <a:solidFill>
            <a:srgbClr val="FF0000">
              <a:alpha val="11000"/>
            </a:srgbClr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666720" y="0"/>
            <a:ext cx="8420100" cy="1143000"/>
          </a:xfrm>
        </p:spPr>
        <p:txBody>
          <a:bodyPr/>
          <a:lstStyle/>
          <a:p>
            <a:r>
              <a:rPr lang="hu-HU" dirty="0" smtClean="0"/>
              <a:t>Mi a </a:t>
            </a:r>
            <a:r>
              <a:rPr lang="hu-H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BIZTONSÁG </a:t>
            </a:r>
            <a:r>
              <a:rPr lang="hu-HU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garanciája</a:t>
            </a:r>
            <a:r>
              <a:rPr lang="hu-HU" dirty="0" smtClean="0">
                <a:solidFill>
                  <a:srgbClr val="000000"/>
                </a:solidFill>
              </a:rPr>
              <a:t>?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309530" y="1000108"/>
            <a:ext cx="9286940" cy="4857784"/>
          </a:xfrm>
        </p:spPr>
        <p:txBody>
          <a:bodyPr/>
          <a:lstStyle/>
          <a:p>
            <a:r>
              <a:rPr lang="hu-HU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ÁLLAM, POLITIKA</a:t>
            </a:r>
            <a:r>
              <a:rPr lang="hu-HU" sz="2400" dirty="0" smtClean="0">
                <a:solidFill>
                  <a:srgbClr val="000000"/>
                </a:solidFill>
              </a:rPr>
              <a:t> </a:t>
            </a:r>
            <a:r>
              <a:rPr lang="hu-HU" sz="2400" dirty="0" smtClean="0"/>
              <a:t>szerepe?</a:t>
            </a:r>
          </a:p>
          <a:p>
            <a:r>
              <a:rPr lang="hu-HU" sz="2400" dirty="0" smtClean="0"/>
              <a:t>Tervezési szabványok </a:t>
            </a:r>
            <a:r>
              <a:rPr lang="hu-HU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BETARTÁSA</a:t>
            </a:r>
            <a:r>
              <a:rPr lang="hu-HU" sz="2400" dirty="0" smtClean="0"/>
              <a:t>?</a:t>
            </a:r>
          </a:p>
          <a:p>
            <a:r>
              <a:rPr lang="hu-HU" sz="2400" dirty="0" smtClean="0"/>
              <a:t>A tervezési szabványokban előírt </a:t>
            </a:r>
            <a:r>
              <a:rPr lang="hu-HU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BIZTONSÁGI TÉNYEZŐ</a:t>
            </a:r>
            <a:r>
              <a:rPr lang="hu-HU" sz="2400" dirty="0" smtClean="0">
                <a:solidFill>
                  <a:srgbClr val="000000"/>
                </a:solidFill>
              </a:rPr>
              <a:t> </a:t>
            </a:r>
            <a:r>
              <a:rPr lang="hu-HU" sz="2400" dirty="0" smtClean="0"/>
              <a:t>betartása?</a:t>
            </a:r>
          </a:p>
          <a:p>
            <a:r>
              <a:rPr lang="hu-HU" sz="2400" dirty="0" smtClean="0"/>
              <a:t>Szabályzatok </a:t>
            </a:r>
            <a:r>
              <a:rPr lang="hu-HU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BETARTÁSA?</a:t>
            </a:r>
            <a:endParaRPr lang="hu-HU" sz="2400" dirty="0" smtClean="0">
              <a:solidFill>
                <a:srgbClr val="000000"/>
              </a:solidFill>
            </a:endParaRPr>
          </a:p>
          <a:p>
            <a:r>
              <a:rPr lang="hu-HU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HATÓSÁG</a:t>
            </a:r>
            <a:r>
              <a:rPr lang="hu-HU" sz="2400" dirty="0" smtClean="0">
                <a:solidFill>
                  <a:srgbClr val="FF0000"/>
                </a:solidFill>
              </a:rPr>
              <a:t> </a:t>
            </a:r>
            <a:r>
              <a:rPr lang="hu-HU" sz="2400" dirty="0" smtClean="0"/>
              <a:t>szerepe?</a:t>
            </a:r>
          </a:p>
          <a:p>
            <a:r>
              <a:rPr lang="hu-HU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HATÓSÁGI</a:t>
            </a:r>
            <a:r>
              <a:rPr lang="hu-HU" sz="2400" dirty="0" smtClean="0">
                <a:solidFill>
                  <a:srgbClr val="FF0000"/>
                </a:solidFill>
              </a:rPr>
              <a:t> </a:t>
            </a:r>
            <a:r>
              <a:rPr lang="hu-HU" sz="2400" dirty="0" smtClean="0"/>
              <a:t>előírások </a:t>
            </a:r>
            <a:r>
              <a:rPr lang="hu-HU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BETARTÁSA?</a:t>
            </a:r>
          </a:p>
          <a:p>
            <a:r>
              <a:rPr lang="hu-HU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MŰSZEREZETTSÉG</a:t>
            </a:r>
            <a:r>
              <a:rPr lang="hu-HU" sz="2400" dirty="0" smtClean="0">
                <a:solidFill>
                  <a:srgbClr val="000000"/>
                </a:solidFill>
              </a:rPr>
              <a:t> </a:t>
            </a:r>
            <a:r>
              <a:rPr lang="hu-HU" sz="2400" dirty="0" smtClean="0"/>
              <a:t>szerepe?</a:t>
            </a:r>
          </a:p>
          <a:p>
            <a:r>
              <a:rPr lang="hu-HU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EGYÉN, MUNKAERŐ </a:t>
            </a:r>
            <a:r>
              <a:rPr lang="hu-HU" sz="2400" dirty="0" smtClean="0"/>
              <a:t>szerepe?</a:t>
            </a:r>
          </a:p>
          <a:p>
            <a:pPr algn="ctr">
              <a:buNone/>
            </a:pPr>
            <a:r>
              <a:rPr lang="hu-HU" sz="3200" dirty="0" smtClean="0">
                <a:solidFill>
                  <a:srgbClr val="FF0000"/>
                </a:solidFill>
              </a:rPr>
              <a:t>Valamiféle MIX, amelyben az arányok időben változnak!!</a:t>
            </a:r>
          </a:p>
          <a:p>
            <a:endParaRPr lang="en-US" dirty="0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906000" cy="1295400"/>
          </a:xfrm>
        </p:spPr>
        <p:txBody>
          <a:bodyPr/>
          <a:lstStyle/>
          <a:p>
            <a:r>
              <a:rPr lang="hu-HU" altLang="hu-HU" b="1" u="sng" dirty="0" smtClean="0">
                <a:solidFill>
                  <a:srgbClr val="FF3300"/>
                </a:solidFill>
              </a:rPr>
              <a:t>R</a:t>
            </a:r>
            <a:r>
              <a:rPr lang="hu-HU" altLang="hu-HU" b="1" u="sng" dirty="0" smtClean="0">
                <a:solidFill>
                  <a:schemeClr val="tx1"/>
                </a:solidFill>
              </a:rPr>
              <a:t>epedésérzékenységi </a:t>
            </a:r>
            <a:r>
              <a:rPr lang="hu-HU" altLang="hu-HU" b="1" u="sng" dirty="0" smtClean="0">
                <a:solidFill>
                  <a:srgbClr val="FF3300"/>
                </a:solidFill>
              </a:rPr>
              <a:t>I</a:t>
            </a:r>
            <a:r>
              <a:rPr lang="hu-HU" altLang="hu-HU" b="1" u="sng" dirty="0" smtClean="0">
                <a:solidFill>
                  <a:schemeClr val="tx1"/>
                </a:solidFill>
              </a:rPr>
              <a:t>ndex, </a:t>
            </a:r>
            <a:br>
              <a:rPr lang="hu-HU" altLang="hu-HU" b="1" u="sng" dirty="0" smtClean="0">
                <a:solidFill>
                  <a:schemeClr val="tx1"/>
                </a:solidFill>
              </a:rPr>
            </a:br>
            <a:r>
              <a:rPr lang="hu-HU" altLang="hu-HU" b="1" u="sng" dirty="0" smtClean="0">
                <a:solidFill>
                  <a:srgbClr val="FF3300"/>
                </a:solidFill>
              </a:rPr>
              <a:t>RI</a:t>
            </a:r>
            <a:r>
              <a:rPr lang="hu-HU" altLang="hu-HU" b="1" u="sng" dirty="0" smtClean="0">
                <a:solidFill>
                  <a:schemeClr val="tx1"/>
                </a:solidFill>
              </a:rPr>
              <a:t>= </a:t>
            </a:r>
            <a:r>
              <a:rPr lang="hu-HU" altLang="hu-HU" b="1" u="sng" dirty="0" err="1" smtClean="0">
                <a:solidFill>
                  <a:schemeClr val="tx1"/>
                </a:solidFill>
              </a:rPr>
              <a:t>dK</a:t>
            </a:r>
            <a:r>
              <a:rPr lang="hu-HU" altLang="hu-HU" b="1" u="sng" dirty="0" smtClean="0">
                <a:solidFill>
                  <a:schemeClr val="tx1"/>
                </a:solidFill>
              </a:rPr>
              <a:t>/da</a:t>
            </a:r>
            <a:endParaRPr lang="hu-HU" altLang="hu-HU" b="1" u="sng" dirty="0" smtClean="0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660400" y="1600200"/>
            <a:ext cx="8007350" cy="3733800"/>
            <a:chOff x="384" y="1104"/>
            <a:chExt cx="4656" cy="2352"/>
          </a:xfrm>
        </p:grpSpPr>
        <p:sp>
          <p:nvSpPr>
            <p:cNvPr id="139288" name="Line 6"/>
            <p:cNvSpPr>
              <a:spLocks noChangeShapeType="1"/>
            </p:cNvSpPr>
            <p:nvPr/>
          </p:nvSpPr>
          <p:spPr bwMode="auto">
            <a:xfrm>
              <a:off x="816" y="3456"/>
              <a:ext cx="4224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289" name="Line 7"/>
            <p:cNvSpPr>
              <a:spLocks noChangeShapeType="1"/>
            </p:cNvSpPr>
            <p:nvPr/>
          </p:nvSpPr>
          <p:spPr bwMode="auto">
            <a:xfrm flipV="1">
              <a:off x="816" y="1200"/>
              <a:ext cx="0" cy="225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290" name="Text Box 9"/>
            <p:cNvSpPr txBox="1">
              <a:spLocks noChangeArrowheads="1"/>
            </p:cNvSpPr>
            <p:nvPr/>
          </p:nvSpPr>
          <p:spPr bwMode="auto">
            <a:xfrm>
              <a:off x="384" y="1104"/>
              <a:ext cx="336" cy="7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lnSpc>
                  <a:spcPct val="60000"/>
                </a:lnSpc>
                <a:spcBef>
                  <a:spcPct val="50000"/>
                </a:spcBef>
              </a:pPr>
              <a:r>
                <a:rPr lang="hu-HU" altLang="hu-HU" sz="2400">
                  <a:latin typeface="Times New Roman" pitchFamily="18" charset="0"/>
                  <a:cs typeface="Arial" pitchFamily="34" charset="0"/>
                </a:rPr>
                <a:t>K,</a:t>
              </a:r>
            </a:p>
            <a:p>
              <a:pPr eaLnBrk="0" hangingPunct="0">
                <a:lnSpc>
                  <a:spcPct val="60000"/>
                </a:lnSpc>
                <a:spcBef>
                  <a:spcPct val="50000"/>
                </a:spcBef>
              </a:pPr>
              <a:r>
                <a:rPr lang="hu-HU" altLang="hu-HU" sz="2400">
                  <a:latin typeface="Times New Roman" pitchFamily="18" charset="0"/>
                  <a:cs typeface="Arial" pitchFamily="34" charset="0"/>
                </a:rPr>
                <a:t>J,</a:t>
              </a:r>
            </a:p>
            <a:p>
              <a:pPr eaLnBrk="0" hangingPunct="0">
                <a:lnSpc>
                  <a:spcPct val="60000"/>
                </a:lnSpc>
                <a:spcBef>
                  <a:spcPct val="50000"/>
                </a:spcBef>
              </a:pPr>
              <a:r>
                <a:rPr lang="hu-HU" altLang="hu-HU" sz="2400">
                  <a:latin typeface="Times New Roman" pitchFamily="18" charset="0"/>
                  <a:cs typeface="Arial" pitchFamily="34" charset="0"/>
                </a:rPr>
                <a:t>G</a:t>
              </a:r>
            </a:p>
          </p:txBody>
        </p:sp>
        <p:sp>
          <p:nvSpPr>
            <p:cNvPr id="139291" name="Text Box 10"/>
            <p:cNvSpPr txBox="1">
              <a:spLocks noChangeArrowheads="1"/>
            </p:cNvSpPr>
            <p:nvPr/>
          </p:nvSpPr>
          <p:spPr bwMode="auto">
            <a:xfrm>
              <a:off x="3456" y="3168"/>
              <a:ext cx="139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hu-HU" altLang="hu-HU" sz="240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Repedéshossz,</a:t>
              </a:r>
              <a:r>
                <a:rPr lang="hu-HU" altLang="hu-HU" sz="2400">
                  <a:latin typeface="Times New Roman" pitchFamily="18" charset="0"/>
                  <a:cs typeface="Arial" pitchFamily="34" charset="0"/>
                </a:rPr>
                <a:t> a</a:t>
              </a:r>
            </a:p>
          </p:txBody>
        </p:sp>
      </p:grpSp>
      <p:sp>
        <p:nvSpPr>
          <p:cNvPr id="2060" name="Freeform 12"/>
          <p:cNvSpPr>
            <a:spLocks/>
          </p:cNvSpPr>
          <p:nvPr/>
        </p:nvSpPr>
        <p:spPr bwMode="auto">
          <a:xfrm>
            <a:off x="1485900" y="1981200"/>
            <a:ext cx="5778500" cy="3352800"/>
          </a:xfrm>
          <a:custGeom>
            <a:avLst/>
            <a:gdLst>
              <a:gd name="T0" fmla="*/ 0 w 3360"/>
              <a:gd name="T1" fmla="*/ 2147483647 h 2112"/>
              <a:gd name="T2" fmla="*/ 2147483647 w 3360"/>
              <a:gd name="T3" fmla="*/ 2147483647 h 2112"/>
              <a:gd name="T4" fmla="*/ 2147483647 w 3360"/>
              <a:gd name="T5" fmla="*/ 2147483647 h 2112"/>
              <a:gd name="T6" fmla="*/ 2147483647 w 3360"/>
              <a:gd name="T7" fmla="*/ 2147483647 h 2112"/>
              <a:gd name="T8" fmla="*/ 2147483647 w 3360"/>
              <a:gd name="T9" fmla="*/ 2147483647 h 2112"/>
              <a:gd name="T10" fmla="*/ 2147483647 w 3360"/>
              <a:gd name="T11" fmla="*/ 2147483647 h 2112"/>
              <a:gd name="T12" fmla="*/ 2147483647 w 3360"/>
              <a:gd name="T13" fmla="*/ 2147483647 h 2112"/>
              <a:gd name="T14" fmla="*/ 2147483647 w 3360"/>
              <a:gd name="T15" fmla="*/ 2147483647 h 2112"/>
              <a:gd name="T16" fmla="*/ 2147483647 w 3360"/>
              <a:gd name="T17" fmla="*/ 0 h 211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360"/>
              <a:gd name="T28" fmla="*/ 0 h 2112"/>
              <a:gd name="T29" fmla="*/ 3360 w 3360"/>
              <a:gd name="T30" fmla="*/ 2112 h 211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360" h="2112">
                <a:moveTo>
                  <a:pt x="0" y="2112"/>
                </a:moveTo>
                <a:cubicBezTo>
                  <a:pt x="272" y="2108"/>
                  <a:pt x="544" y="2104"/>
                  <a:pt x="816" y="2064"/>
                </a:cubicBezTo>
                <a:cubicBezTo>
                  <a:pt x="1088" y="2024"/>
                  <a:pt x="1392" y="1960"/>
                  <a:pt x="1632" y="1872"/>
                </a:cubicBezTo>
                <a:cubicBezTo>
                  <a:pt x="1872" y="1784"/>
                  <a:pt x="2088" y="1656"/>
                  <a:pt x="2256" y="1536"/>
                </a:cubicBezTo>
                <a:cubicBezTo>
                  <a:pt x="2424" y="1416"/>
                  <a:pt x="2536" y="1264"/>
                  <a:pt x="2640" y="1152"/>
                </a:cubicBezTo>
                <a:cubicBezTo>
                  <a:pt x="2744" y="1040"/>
                  <a:pt x="2800" y="968"/>
                  <a:pt x="2880" y="864"/>
                </a:cubicBezTo>
                <a:cubicBezTo>
                  <a:pt x="2960" y="760"/>
                  <a:pt x="3056" y="632"/>
                  <a:pt x="3120" y="528"/>
                </a:cubicBezTo>
                <a:cubicBezTo>
                  <a:pt x="3184" y="424"/>
                  <a:pt x="3224" y="328"/>
                  <a:pt x="3264" y="240"/>
                </a:cubicBezTo>
                <a:cubicBezTo>
                  <a:pt x="3304" y="152"/>
                  <a:pt x="3344" y="40"/>
                  <a:pt x="3360" y="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062" name="Line 14"/>
          <p:cNvSpPr>
            <a:spLocks noChangeShapeType="1"/>
          </p:cNvSpPr>
          <p:nvPr/>
        </p:nvSpPr>
        <p:spPr bwMode="auto">
          <a:xfrm>
            <a:off x="1403350" y="2209800"/>
            <a:ext cx="6851650" cy="0"/>
          </a:xfrm>
          <a:prstGeom prst="line">
            <a:avLst/>
          </a:prstGeom>
          <a:noFill/>
          <a:ln w="38100">
            <a:solidFill>
              <a:srgbClr val="FF33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63" name="Text Box 15"/>
          <p:cNvSpPr txBox="1">
            <a:spLocks noChangeArrowheads="1"/>
          </p:cNvSpPr>
          <p:nvPr/>
        </p:nvSpPr>
        <p:spPr bwMode="auto">
          <a:xfrm>
            <a:off x="2146300" y="1752600"/>
            <a:ext cx="396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hu-HU" altLang="hu-HU" sz="2400" b="1" dirty="0">
                <a:solidFill>
                  <a:srgbClr val="FF3300"/>
                </a:solidFill>
                <a:latin typeface="Times New Roman" pitchFamily="18" charset="0"/>
                <a:cs typeface="Arial" pitchFamily="34" charset="0"/>
              </a:rPr>
              <a:t>Törési szívósság</a:t>
            </a:r>
            <a:endParaRPr lang="hu-HU" altLang="hu-HU" sz="2400" dirty="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64" name="Line 16"/>
          <p:cNvSpPr>
            <a:spLocks noChangeShapeType="1"/>
          </p:cNvSpPr>
          <p:nvPr/>
        </p:nvSpPr>
        <p:spPr bwMode="auto">
          <a:xfrm>
            <a:off x="4044950" y="22098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65" name="Line 17"/>
          <p:cNvSpPr>
            <a:spLocks noChangeShapeType="1"/>
          </p:cNvSpPr>
          <p:nvPr/>
        </p:nvSpPr>
        <p:spPr bwMode="auto">
          <a:xfrm flipV="1">
            <a:off x="5943600" y="3886200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66" name="Line 18"/>
          <p:cNvSpPr>
            <a:spLocks noChangeShapeType="1"/>
          </p:cNvSpPr>
          <p:nvPr/>
        </p:nvSpPr>
        <p:spPr bwMode="auto">
          <a:xfrm flipH="1">
            <a:off x="1403350" y="3886200"/>
            <a:ext cx="4540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67" name="Line 19"/>
          <p:cNvSpPr>
            <a:spLocks noChangeShapeType="1"/>
          </p:cNvSpPr>
          <p:nvPr/>
        </p:nvSpPr>
        <p:spPr bwMode="auto">
          <a:xfrm flipV="1">
            <a:off x="4787900" y="2743200"/>
            <a:ext cx="2393950" cy="22860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5283200" y="3124200"/>
            <a:ext cx="3136900" cy="1447800"/>
            <a:chOff x="3072" y="1968"/>
            <a:chExt cx="1824" cy="912"/>
          </a:xfrm>
        </p:grpSpPr>
        <p:grpSp>
          <p:nvGrpSpPr>
            <p:cNvPr id="4" name="Group 23"/>
            <p:cNvGrpSpPr>
              <a:grpSpLocks/>
            </p:cNvGrpSpPr>
            <p:nvPr/>
          </p:nvGrpSpPr>
          <p:grpSpPr bwMode="auto">
            <a:xfrm>
              <a:off x="3072" y="1968"/>
              <a:ext cx="864" cy="912"/>
              <a:chOff x="3024" y="1872"/>
              <a:chExt cx="1008" cy="1056"/>
            </a:xfrm>
          </p:grpSpPr>
          <p:sp>
            <p:nvSpPr>
              <p:cNvPr id="139286" name="Line 20"/>
              <p:cNvSpPr>
                <a:spLocks noChangeShapeType="1"/>
              </p:cNvSpPr>
              <p:nvPr/>
            </p:nvSpPr>
            <p:spPr bwMode="auto">
              <a:xfrm>
                <a:off x="3024" y="2928"/>
                <a:ext cx="100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9287" name="Line 21"/>
              <p:cNvSpPr>
                <a:spLocks noChangeShapeType="1"/>
              </p:cNvSpPr>
              <p:nvPr/>
            </p:nvSpPr>
            <p:spPr bwMode="auto">
              <a:xfrm flipV="1">
                <a:off x="4032" y="1872"/>
                <a:ext cx="0" cy="10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9285" name="Text Box 22"/>
            <p:cNvSpPr txBox="1">
              <a:spLocks noChangeArrowheads="1"/>
            </p:cNvSpPr>
            <p:nvPr/>
          </p:nvSpPr>
          <p:spPr bwMode="auto">
            <a:xfrm>
              <a:off x="3991" y="2268"/>
              <a:ext cx="905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hu-HU" altLang="hu-HU" sz="4000" b="1">
                  <a:solidFill>
                    <a:srgbClr val="FF3300"/>
                  </a:solidFill>
                  <a:latin typeface="Times New Roman" pitchFamily="18" charset="0"/>
                  <a:cs typeface="Arial" pitchFamily="34" charset="0"/>
                </a:rPr>
                <a:t>RI</a:t>
              </a:r>
              <a:endParaRPr lang="hu-HU" altLang="hu-HU" sz="2400">
                <a:latin typeface="Times New Roman" pitchFamily="18" charset="0"/>
                <a:cs typeface="Arial" pitchFamily="34" charset="0"/>
              </a:endParaRPr>
            </a:p>
          </p:txBody>
        </p:sp>
      </p:grpSp>
      <p:sp>
        <p:nvSpPr>
          <p:cNvPr id="2073" name="AutoShape 25"/>
          <p:cNvSpPr>
            <a:spLocks noChangeArrowheads="1"/>
          </p:cNvSpPr>
          <p:nvPr/>
        </p:nvSpPr>
        <p:spPr bwMode="auto">
          <a:xfrm>
            <a:off x="1651000" y="1981200"/>
            <a:ext cx="1073150" cy="2362200"/>
          </a:xfrm>
          <a:prstGeom prst="curvedLeftArrow">
            <a:avLst>
              <a:gd name="adj1" fmla="val 47692"/>
              <a:gd name="adj2" fmla="val 95385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hu-HU" altLang="hu-HU" sz="240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74" name="Text Box 26"/>
          <p:cNvSpPr txBox="1">
            <a:spLocks noChangeArrowheads="1"/>
          </p:cNvSpPr>
          <p:nvPr/>
        </p:nvSpPr>
        <p:spPr bwMode="auto">
          <a:xfrm>
            <a:off x="2971800" y="2514601"/>
            <a:ext cx="24765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hu-HU" altLang="hu-HU" sz="2400" b="1">
                <a:latin typeface="Times New Roman" pitchFamily="18" charset="0"/>
                <a:cs typeface="Arial" pitchFamily="34" charset="0"/>
              </a:rPr>
              <a:t>Biztonsági Tényező</a:t>
            </a:r>
            <a:endParaRPr lang="hu-HU" altLang="hu-HU" sz="240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76" name="Text Box 28"/>
          <p:cNvSpPr txBox="1">
            <a:spLocks noChangeArrowheads="1"/>
          </p:cNvSpPr>
          <p:nvPr/>
        </p:nvSpPr>
        <p:spPr bwMode="auto">
          <a:xfrm>
            <a:off x="5695950" y="4191000"/>
            <a:ext cx="14033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hu-HU" altLang="hu-HU" sz="12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EGYSÉG</a:t>
            </a:r>
            <a:endParaRPr lang="hu-HU" altLang="hu-HU" sz="160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77" name="Text Box 29"/>
          <p:cNvSpPr txBox="1">
            <a:spLocks noChangeArrowheads="1"/>
          </p:cNvSpPr>
          <p:nvPr/>
        </p:nvSpPr>
        <p:spPr bwMode="auto">
          <a:xfrm>
            <a:off x="7429500" y="2133600"/>
            <a:ext cx="1568450" cy="4572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hu-HU" altLang="hu-HU" sz="2400" b="1">
                <a:latin typeface="Times New Roman" pitchFamily="18" charset="0"/>
                <a:cs typeface="Arial" pitchFamily="34" charset="0"/>
              </a:rPr>
              <a:t>K-a</a:t>
            </a:r>
            <a:endParaRPr lang="hu-HU" altLang="hu-HU" sz="240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78" name="Text Box 30"/>
          <p:cNvSpPr txBox="1">
            <a:spLocks noChangeArrowheads="1"/>
          </p:cNvSpPr>
          <p:nvPr/>
        </p:nvSpPr>
        <p:spPr bwMode="auto">
          <a:xfrm>
            <a:off x="7594600" y="3733800"/>
            <a:ext cx="1320800" cy="4572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hu-HU" altLang="hu-HU" sz="2400" b="1">
                <a:latin typeface="Times New Roman" pitchFamily="18" charset="0"/>
                <a:cs typeface="Arial" pitchFamily="34" charset="0"/>
              </a:rPr>
              <a:t>=dK/da</a:t>
            </a:r>
            <a:endParaRPr lang="hu-HU" altLang="hu-HU" sz="240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79" name="AutoShape 31"/>
          <p:cNvSpPr>
            <a:spLocks noChangeArrowheads="1"/>
          </p:cNvSpPr>
          <p:nvPr/>
        </p:nvSpPr>
        <p:spPr bwMode="auto">
          <a:xfrm>
            <a:off x="8915400" y="2133600"/>
            <a:ext cx="990600" cy="2286000"/>
          </a:xfrm>
          <a:prstGeom prst="curvedLeftArrow">
            <a:avLst>
              <a:gd name="adj1" fmla="val 48160"/>
              <a:gd name="adj2" fmla="val 100938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hu-HU" altLang="hu-HU" sz="240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80" name="AutoShape 32"/>
          <p:cNvSpPr>
            <a:spLocks noChangeArrowheads="1"/>
          </p:cNvSpPr>
          <p:nvPr/>
        </p:nvSpPr>
        <p:spPr bwMode="auto">
          <a:xfrm>
            <a:off x="6851650" y="1219200"/>
            <a:ext cx="660400" cy="990600"/>
          </a:xfrm>
          <a:prstGeom prst="downArrow">
            <a:avLst>
              <a:gd name="adj1" fmla="val 50000"/>
              <a:gd name="adj2" fmla="val 40625"/>
            </a:avLst>
          </a:prstGeom>
          <a:solidFill>
            <a:srgbClr val="FF5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hu-HU" altLang="hu-HU" sz="240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82" name="Text Box 34"/>
          <p:cNvSpPr txBox="1">
            <a:spLocks noChangeArrowheads="1"/>
          </p:cNvSpPr>
          <p:nvPr/>
        </p:nvSpPr>
        <p:spPr bwMode="auto">
          <a:xfrm>
            <a:off x="4870450" y="1447801"/>
            <a:ext cx="1981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hu-HU" altLang="hu-HU" sz="2000" b="1">
                <a:latin typeface="Times New Roman" pitchFamily="18" charset="0"/>
                <a:cs typeface="Arial" pitchFamily="34" charset="0"/>
              </a:rPr>
              <a:t>Kritikus repedéshossz</a:t>
            </a:r>
            <a:endParaRPr lang="hu-HU" altLang="hu-HU" sz="2400">
              <a:latin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0" grpId="0" animBg="1"/>
      <p:bldP spid="2062" grpId="0" animBg="1"/>
      <p:bldP spid="2063" grpId="0" autoUpdateAnimBg="0"/>
      <p:bldP spid="2064" grpId="0" animBg="1"/>
      <p:bldP spid="2065" grpId="0" animBg="1"/>
      <p:bldP spid="2066" grpId="0" animBg="1"/>
      <p:bldP spid="2067" grpId="0" animBg="1"/>
      <p:bldP spid="2073" grpId="0" animBg="1"/>
      <p:bldP spid="2074" grpId="0" autoUpdateAnimBg="0"/>
      <p:bldP spid="2076" grpId="0" autoUpdateAnimBg="0"/>
      <p:bldP spid="2077" grpId="0" animBg="1" autoUpdateAnimBg="0"/>
      <p:bldP spid="2078" grpId="0" animBg="1" autoUpdateAnimBg="0"/>
      <p:bldP spid="2079" grpId="0" animBg="1"/>
      <p:bldP spid="2080" grpId="0" animBg="1"/>
      <p:bldP spid="2082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66720" y="0"/>
            <a:ext cx="8420100" cy="1143000"/>
          </a:xfrm>
        </p:spPr>
        <p:txBody>
          <a:bodyPr/>
          <a:lstStyle/>
          <a:p>
            <a:r>
              <a:rPr lang="hu-HU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Anyagtulajdonság hatása</a:t>
            </a:r>
            <a:endParaRPr lang="en-US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381792" y="1752600"/>
            <a:ext cx="8285958" cy="3581400"/>
            <a:chOff x="222" y="1200"/>
            <a:chExt cx="4818" cy="2256"/>
          </a:xfrm>
        </p:grpSpPr>
        <p:sp>
          <p:nvSpPr>
            <p:cNvPr id="4" name="Line 6"/>
            <p:cNvSpPr>
              <a:spLocks noChangeShapeType="1"/>
            </p:cNvSpPr>
            <p:nvPr/>
          </p:nvSpPr>
          <p:spPr bwMode="auto">
            <a:xfrm>
              <a:off x="816" y="3456"/>
              <a:ext cx="4224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" name="Line 7"/>
            <p:cNvSpPr>
              <a:spLocks noChangeShapeType="1"/>
            </p:cNvSpPr>
            <p:nvPr/>
          </p:nvSpPr>
          <p:spPr bwMode="auto">
            <a:xfrm flipV="1">
              <a:off x="816" y="1200"/>
              <a:ext cx="0" cy="225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Text Box 9"/>
            <p:cNvSpPr txBox="1">
              <a:spLocks noChangeArrowheads="1"/>
            </p:cNvSpPr>
            <p:nvPr/>
          </p:nvSpPr>
          <p:spPr bwMode="auto">
            <a:xfrm>
              <a:off x="222" y="1311"/>
              <a:ext cx="582" cy="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hangingPunct="0">
                <a:lnSpc>
                  <a:spcPct val="60000"/>
                </a:lnSpc>
                <a:spcBef>
                  <a:spcPct val="50000"/>
                </a:spcBef>
              </a:pPr>
              <a:r>
                <a:rPr lang="hu-HU" altLang="hu-HU" sz="3600" b="1" dirty="0" smtClean="0">
                  <a:latin typeface="Times New Roman" pitchFamily="18" charset="0"/>
                  <a:cs typeface="Arial" pitchFamily="34" charset="0"/>
                </a:rPr>
                <a:t>K</a:t>
              </a:r>
              <a:r>
                <a:rPr lang="hu-HU" altLang="hu-HU" sz="3600" b="1" baseline="-25000" dirty="0" smtClean="0">
                  <a:latin typeface="Times New Roman" pitchFamily="18" charset="0"/>
                  <a:cs typeface="Arial" pitchFamily="34" charset="0"/>
                </a:rPr>
                <a:t>I</a:t>
              </a:r>
              <a:endParaRPr lang="hu-HU" altLang="hu-HU" sz="3600" b="1" baseline="-25000" dirty="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7" name="Text Box 10"/>
            <p:cNvSpPr txBox="1">
              <a:spLocks noChangeArrowheads="1"/>
            </p:cNvSpPr>
            <p:nvPr/>
          </p:nvSpPr>
          <p:spPr bwMode="auto">
            <a:xfrm>
              <a:off x="3456" y="3168"/>
              <a:ext cx="139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hu-HU" altLang="hu-HU" sz="240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Repedéshossz,</a:t>
              </a:r>
              <a:r>
                <a:rPr lang="hu-HU" altLang="hu-HU" sz="2400">
                  <a:latin typeface="Times New Roman" pitchFamily="18" charset="0"/>
                  <a:cs typeface="Arial" pitchFamily="34" charset="0"/>
                </a:rPr>
                <a:t> a</a:t>
              </a:r>
            </a:p>
          </p:txBody>
        </p:sp>
      </p:grpSp>
      <p:sp>
        <p:nvSpPr>
          <p:cNvPr id="8" name="Freeform 12"/>
          <p:cNvSpPr>
            <a:spLocks/>
          </p:cNvSpPr>
          <p:nvPr/>
        </p:nvSpPr>
        <p:spPr bwMode="auto">
          <a:xfrm>
            <a:off x="1485900" y="1981200"/>
            <a:ext cx="6681810" cy="3352800"/>
          </a:xfrm>
          <a:custGeom>
            <a:avLst/>
            <a:gdLst>
              <a:gd name="T0" fmla="*/ 0 w 3360"/>
              <a:gd name="T1" fmla="*/ 2147483647 h 2112"/>
              <a:gd name="T2" fmla="*/ 2147483647 w 3360"/>
              <a:gd name="T3" fmla="*/ 2147483647 h 2112"/>
              <a:gd name="T4" fmla="*/ 2147483647 w 3360"/>
              <a:gd name="T5" fmla="*/ 2147483647 h 2112"/>
              <a:gd name="T6" fmla="*/ 2147483647 w 3360"/>
              <a:gd name="T7" fmla="*/ 2147483647 h 2112"/>
              <a:gd name="T8" fmla="*/ 2147483647 w 3360"/>
              <a:gd name="T9" fmla="*/ 2147483647 h 2112"/>
              <a:gd name="T10" fmla="*/ 2147483647 w 3360"/>
              <a:gd name="T11" fmla="*/ 2147483647 h 2112"/>
              <a:gd name="T12" fmla="*/ 2147483647 w 3360"/>
              <a:gd name="T13" fmla="*/ 2147483647 h 2112"/>
              <a:gd name="T14" fmla="*/ 2147483647 w 3360"/>
              <a:gd name="T15" fmla="*/ 2147483647 h 2112"/>
              <a:gd name="T16" fmla="*/ 2147483647 w 3360"/>
              <a:gd name="T17" fmla="*/ 0 h 211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360"/>
              <a:gd name="T28" fmla="*/ 0 h 2112"/>
              <a:gd name="T29" fmla="*/ 3360 w 3360"/>
              <a:gd name="T30" fmla="*/ 2112 h 211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360" h="2112">
                <a:moveTo>
                  <a:pt x="0" y="2112"/>
                </a:moveTo>
                <a:cubicBezTo>
                  <a:pt x="272" y="2108"/>
                  <a:pt x="544" y="2104"/>
                  <a:pt x="816" y="2064"/>
                </a:cubicBezTo>
                <a:cubicBezTo>
                  <a:pt x="1088" y="2024"/>
                  <a:pt x="1392" y="1960"/>
                  <a:pt x="1632" y="1872"/>
                </a:cubicBezTo>
                <a:cubicBezTo>
                  <a:pt x="1872" y="1784"/>
                  <a:pt x="2088" y="1656"/>
                  <a:pt x="2256" y="1536"/>
                </a:cubicBezTo>
                <a:cubicBezTo>
                  <a:pt x="2424" y="1416"/>
                  <a:pt x="2536" y="1264"/>
                  <a:pt x="2640" y="1152"/>
                </a:cubicBezTo>
                <a:cubicBezTo>
                  <a:pt x="2744" y="1040"/>
                  <a:pt x="2800" y="968"/>
                  <a:pt x="2880" y="864"/>
                </a:cubicBezTo>
                <a:cubicBezTo>
                  <a:pt x="2960" y="760"/>
                  <a:pt x="3056" y="632"/>
                  <a:pt x="3120" y="528"/>
                </a:cubicBezTo>
                <a:cubicBezTo>
                  <a:pt x="3184" y="424"/>
                  <a:pt x="3224" y="328"/>
                  <a:pt x="3264" y="240"/>
                </a:cubicBezTo>
                <a:cubicBezTo>
                  <a:pt x="3304" y="152"/>
                  <a:pt x="3344" y="40"/>
                  <a:pt x="3360" y="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4" name="Szabadkézi sokszög 13"/>
          <p:cNvSpPr/>
          <p:nvPr/>
        </p:nvSpPr>
        <p:spPr bwMode="auto">
          <a:xfrm>
            <a:off x="1430594" y="2005781"/>
            <a:ext cx="3038167" cy="3318387"/>
          </a:xfrm>
          <a:custGeom>
            <a:avLst/>
            <a:gdLst>
              <a:gd name="connsiteX0" fmla="*/ 0 w 3038167"/>
              <a:gd name="connsiteY0" fmla="*/ 3318387 h 3318387"/>
              <a:gd name="connsiteX1" fmla="*/ 2374490 w 3038167"/>
              <a:gd name="connsiteY1" fmla="*/ 2580967 h 3318387"/>
              <a:gd name="connsiteX2" fmla="*/ 3038167 w 3038167"/>
              <a:gd name="connsiteY2" fmla="*/ 0 h 3318387"/>
              <a:gd name="connsiteX3" fmla="*/ 3038167 w 3038167"/>
              <a:gd name="connsiteY3" fmla="*/ 0 h 3318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38167" h="3318387">
                <a:moveTo>
                  <a:pt x="0" y="3318387"/>
                </a:moveTo>
                <a:cubicBezTo>
                  <a:pt x="934064" y="3226209"/>
                  <a:pt x="1868129" y="3134031"/>
                  <a:pt x="2374490" y="2580967"/>
                </a:cubicBezTo>
                <a:cubicBezTo>
                  <a:pt x="2880851" y="2027903"/>
                  <a:pt x="3038167" y="0"/>
                  <a:pt x="3038167" y="0"/>
                </a:cubicBezTo>
                <a:lnTo>
                  <a:pt x="3038167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25" name="Csoportba foglalás 24"/>
          <p:cNvGrpSpPr/>
          <p:nvPr/>
        </p:nvGrpSpPr>
        <p:grpSpPr>
          <a:xfrm>
            <a:off x="4095744" y="2143116"/>
            <a:ext cx="3714776" cy="2143140"/>
            <a:chOff x="4095744" y="2143116"/>
            <a:chExt cx="3714776" cy="2143140"/>
          </a:xfrm>
        </p:grpSpPr>
        <p:sp>
          <p:nvSpPr>
            <p:cNvPr id="17" name="Lefelé nyíl 16"/>
            <p:cNvSpPr/>
            <p:nvPr/>
          </p:nvSpPr>
          <p:spPr bwMode="auto">
            <a:xfrm>
              <a:off x="7524768" y="2143116"/>
              <a:ext cx="285752" cy="642942"/>
            </a:xfrm>
            <a:prstGeom prst="down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grpSp>
          <p:nvGrpSpPr>
            <p:cNvPr id="24" name="Csoportba foglalás 23"/>
            <p:cNvGrpSpPr/>
            <p:nvPr/>
          </p:nvGrpSpPr>
          <p:grpSpPr>
            <a:xfrm>
              <a:off x="4095744" y="2143116"/>
              <a:ext cx="428628" cy="2143140"/>
              <a:chOff x="4095744" y="2143116"/>
              <a:chExt cx="428628" cy="2143140"/>
            </a:xfrm>
          </p:grpSpPr>
          <p:sp>
            <p:nvSpPr>
              <p:cNvPr id="18" name="Lefelé nyíl 17"/>
              <p:cNvSpPr/>
              <p:nvPr/>
            </p:nvSpPr>
            <p:spPr bwMode="auto">
              <a:xfrm>
                <a:off x="4238620" y="2143116"/>
                <a:ext cx="285752" cy="642942"/>
              </a:xfrm>
              <a:prstGeom prst="downArrow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0" name="Felfelé nyíl 19"/>
              <p:cNvSpPr/>
              <p:nvPr/>
            </p:nvSpPr>
            <p:spPr bwMode="auto">
              <a:xfrm>
                <a:off x="4095744" y="3429000"/>
                <a:ext cx="285752" cy="857256"/>
              </a:xfrm>
              <a:prstGeom prst="upArrow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sp>
          <p:nvSpPr>
            <p:cNvPr id="21" name="Felfelé nyíl 20"/>
            <p:cNvSpPr/>
            <p:nvPr/>
          </p:nvSpPr>
          <p:spPr bwMode="auto">
            <a:xfrm>
              <a:off x="7024702" y="3429000"/>
              <a:ext cx="285752" cy="857256"/>
            </a:xfrm>
            <a:prstGeom prst="upArrow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23" name="Csoportba foglalás 22"/>
          <p:cNvGrpSpPr/>
          <p:nvPr/>
        </p:nvGrpSpPr>
        <p:grpSpPr>
          <a:xfrm>
            <a:off x="1595414" y="2786058"/>
            <a:ext cx="6643734" cy="650875"/>
            <a:chOff x="1595414" y="2786058"/>
            <a:chExt cx="6643734" cy="650875"/>
          </a:xfrm>
        </p:grpSpPr>
        <p:sp>
          <p:nvSpPr>
            <p:cNvPr id="55298" name="Rectangle 2"/>
            <p:cNvSpPr>
              <a:spLocks noChangeArrowheads="1"/>
            </p:cNvSpPr>
            <p:nvPr/>
          </p:nvSpPr>
          <p:spPr bwMode="auto">
            <a:xfrm>
              <a:off x="1595414" y="2786058"/>
              <a:ext cx="6643734" cy="650875"/>
            </a:xfrm>
            <a:prstGeom prst="rect">
              <a:avLst/>
            </a:prstGeom>
            <a:solidFill>
              <a:srgbClr val="FFFF00">
                <a:alpha val="32000"/>
              </a:srgbClr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Szövegdoboz 21"/>
            <p:cNvSpPr txBox="1"/>
            <p:nvPr/>
          </p:nvSpPr>
          <p:spPr>
            <a:xfrm>
              <a:off x="4524372" y="2857496"/>
              <a:ext cx="19288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b="1" dirty="0" smtClean="0"/>
                <a:t>K </a:t>
              </a:r>
              <a:r>
                <a:rPr lang="hu-HU" b="1" baseline="-25000" dirty="0" err="1" smtClean="0"/>
                <a:t>Ic</a:t>
              </a:r>
              <a:r>
                <a:rPr lang="hu-HU" b="1" dirty="0" smtClean="0"/>
                <a:t> romlása</a:t>
              </a:r>
              <a:endParaRPr lang="en-US" b="1" dirty="0"/>
            </a:p>
          </p:txBody>
        </p:sp>
      </p:grp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66720" y="0"/>
            <a:ext cx="8914433" cy="1143000"/>
          </a:xfrm>
        </p:spPr>
        <p:txBody>
          <a:bodyPr/>
          <a:lstStyle/>
          <a:p>
            <a:pPr>
              <a:defRPr/>
            </a:pPr>
            <a:r>
              <a:rPr lang="hu-HU" sz="49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Tartály üzemi viszonyai</a:t>
            </a:r>
            <a:endParaRPr lang="en-GB" sz="49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987" name="Kép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71546"/>
            <a:ext cx="9906000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9667908" cy="1143000"/>
          </a:xfrm>
        </p:spPr>
        <p:txBody>
          <a:bodyPr/>
          <a:lstStyle/>
          <a:p>
            <a:r>
              <a:rPr lang="hu-HU" sz="3200" dirty="0" smtClean="0"/>
              <a:t>Megengedhető hibaméret = </a:t>
            </a:r>
            <a:r>
              <a:rPr lang="hu-HU" sz="3200" dirty="0" smtClean="0">
                <a:solidFill>
                  <a:srgbClr val="FF0000"/>
                </a:solidFill>
              </a:rPr>
              <a:t>f(nyomásváltozás)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6" name="Tartalom helye 5"/>
          <p:cNvSpPr>
            <a:spLocks noGrp="1"/>
          </p:cNvSpPr>
          <p:nvPr>
            <p:ph idx="1"/>
          </p:nvPr>
        </p:nvSpPr>
        <p:spPr>
          <a:xfrm>
            <a:off x="2095480" y="1357298"/>
            <a:ext cx="5715040" cy="3071834"/>
          </a:xfrm>
        </p:spPr>
        <p:txBody>
          <a:bodyPr/>
          <a:lstStyle/>
          <a:p>
            <a:pPr algn="ctr">
              <a:buNone/>
            </a:pPr>
            <a:r>
              <a:rPr lang="hu-HU" dirty="0" smtClean="0"/>
              <a:t>Tervezési nyomás: 0</a:t>
            </a:r>
            <a:r>
              <a:rPr lang="hu-HU" dirty="0" smtClean="0">
                <a:sym typeface="Symbol"/>
              </a:rPr>
              <a:t></a:t>
            </a:r>
            <a:r>
              <a:rPr lang="hu-HU" dirty="0" smtClean="0"/>
              <a:t>p</a:t>
            </a:r>
            <a:r>
              <a:rPr lang="hu-HU" dirty="0" smtClean="0">
                <a:sym typeface="Symbol"/>
              </a:rPr>
              <a:t></a:t>
            </a:r>
            <a:r>
              <a:rPr lang="hu-HU" dirty="0" smtClean="0"/>
              <a:t>2.1 </a:t>
            </a:r>
            <a:r>
              <a:rPr lang="hu-HU" dirty="0" err="1" smtClean="0"/>
              <a:t>MPa</a:t>
            </a:r>
            <a:endParaRPr lang="hu-HU" dirty="0" smtClean="0"/>
          </a:p>
          <a:p>
            <a:pPr>
              <a:buNone/>
            </a:pPr>
            <a:r>
              <a:rPr lang="hu-HU" dirty="0" smtClean="0">
                <a:solidFill>
                  <a:srgbClr val="FF0000"/>
                </a:solidFill>
              </a:rPr>
              <a:t>Átmenő repedés</a:t>
            </a:r>
          </a:p>
          <a:p>
            <a:pPr algn="r">
              <a:buNone/>
            </a:pPr>
            <a:r>
              <a:rPr lang="hu-HU" dirty="0" smtClean="0">
                <a:solidFill>
                  <a:srgbClr val="FF0000"/>
                </a:solidFill>
              </a:rPr>
              <a:t>Körkörös felületi repedés</a:t>
            </a:r>
          </a:p>
          <a:p>
            <a:pPr algn="ctr">
              <a:buNone/>
            </a:pPr>
            <a:endParaRPr lang="hu-HU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hu-HU" dirty="0" smtClean="0">
                <a:solidFill>
                  <a:srgbClr val="002060"/>
                </a:solidFill>
              </a:rPr>
              <a:t>Tényleges üzemi nyomás</a:t>
            </a:r>
          </a:p>
          <a:p>
            <a:pPr algn="ctr">
              <a:buNone/>
            </a:pPr>
            <a:r>
              <a:rPr lang="hu-HU" dirty="0" smtClean="0"/>
              <a:t>0</a:t>
            </a:r>
            <a:r>
              <a:rPr lang="hu-HU" dirty="0" smtClean="0">
                <a:sym typeface="Symbol"/>
              </a:rPr>
              <a:t></a:t>
            </a:r>
            <a:r>
              <a:rPr lang="hu-HU" dirty="0" smtClean="0"/>
              <a:t>p</a:t>
            </a:r>
            <a:r>
              <a:rPr lang="hu-HU" dirty="0" smtClean="0">
                <a:sym typeface="Symbol"/>
              </a:rPr>
              <a:t>1</a:t>
            </a:r>
            <a:r>
              <a:rPr lang="hu-HU" dirty="0" smtClean="0"/>
              <a:t>.35 </a:t>
            </a:r>
            <a:r>
              <a:rPr lang="hu-HU" dirty="0" err="1" smtClean="0"/>
              <a:t>MPa</a:t>
            </a:r>
            <a:endParaRPr lang="en-US" dirty="0">
              <a:solidFill>
                <a:srgbClr val="002060"/>
              </a:solidFill>
            </a:endParaRPr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/>
        </p:nvGraphicFramePr>
        <p:xfrm>
          <a:off x="0" y="1357298"/>
          <a:ext cx="2113860" cy="4044459"/>
        </p:xfrm>
        <a:graphic>
          <a:graphicData uri="http://schemas.openxmlformats.org/drawingml/2006/table">
            <a:tbl>
              <a:tblPr/>
              <a:tblGrid>
                <a:gridCol w="882155"/>
                <a:gridCol w="1231705"/>
              </a:tblGrid>
              <a:tr h="473277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 [mm]</a:t>
                      </a:r>
                      <a:endParaRPr lang="hu-H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N_R (</a:t>
                      </a:r>
                      <a:r>
                        <a:rPr lang="en-GB" sz="2400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n=2,</a:t>
                      </a:r>
                      <a:r>
                        <a:rPr lang="en-GB" sz="2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5)</a:t>
                      </a:r>
                      <a:endParaRPr lang="hu-H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3277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hu-HU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62</a:t>
                      </a:r>
                      <a:endParaRPr lang="hu-H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3277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</a:t>
                      </a:r>
                      <a:endParaRPr lang="hu-HU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43</a:t>
                      </a:r>
                      <a:endParaRPr lang="hu-H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3277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</a:t>
                      </a:r>
                      <a:endParaRPr lang="hu-HU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31</a:t>
                      </a:r>
                      <a:endParaRPr lang="hu-H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3277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</a:t>
                      </a:r>
                      <a:endParaRPr lang="hu-HU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22</a:t>
                      </a:r>
                      <a:endParaRPr lang="hu-H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3277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12</a:t>
                      </a:r>
                      <a:endParaRPr lang="hu-HU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15</a:t>
                      </a:r>
                      <a:endParaRPr lang="hu-HU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3277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14</a:t>
                      </a:r>
                      <a:endParaRPr lang="hu-HU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</a:t>
                      </a:r>
                      <a:endParaRPr lang="hu-HU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3277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16</a:t>
                      </a:r>
                      <a:endParaRPr lang="hu-HU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hu-H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Táblázat 4"/>
          <p:cNvGraphicFramePr>
            <a:graphicFrameLocks noGrp="1"/>
          </p:cNvGraphicFramePr>
          <p:nvPr/>
        </p:nvGraphicFramePr>
        <p:xfrm>
          <a:off x="7886571" y="1500174"/>
          <a:ext cx="2019429" cy="4224048"/>
        </p:xfrm>
        <a:graphic>
          <a:graphicData uri="http://schemas.openxmlformats.org/drawingml/2006/table">
            <a:tbl>
              <a:tblPr/>
              <a:tblGrid>
                <a:gridCol w="842747"/>
                <a:gridCol w="1176682"/>
              </a:tblGrid>
              <a:tr h="436566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 [mm]</a:t>
                      </a:r>
                      <a:endParaRPr lang="hu-H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N_R (</a:t>
                      </a:r>
                      <a:r>
                        <a:rPr lang="en-GB" sz="2400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n=2,</a:t>
                      </a:r>
                      <a:r>
                        <a:rPr lang="en-GB" sz="2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5)</a:t>
                      </a:r>
                      <a:endParaRPr lang="hu-H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6566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hu-HU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17</a:t>
                      </a:r>
                      <a:endParaRPr lang="hu-H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6566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4,5</a:t>
                      </a:r>
                      <a:endParaRPr lang="hu-HU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13</a:t>
                      </a:r>
                      <a:endParaRPr lang="hu-H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6566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hu-HU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</a:t>
                      </a:r>
                      <a:endParaRPr lang="hu-H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6566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5,5</a:t>
                      </a:r>
                      <a:endParaRPr lang="hu-HU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</a:t>
                      </a:r>
                      <a:endParaRPr lang="hu-H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6566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</a:t>
                      </a:r>
                      <a:endParaRPr lang="hu-HU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</a:t>
                      </a:r>
                      <a:endParaRPr lang="hu-H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6566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6,5</a:t>
                      </a:r>
                      <a:endParaRPr lang="hu-HU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hu-H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6566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</a:t>
                      </a:r>
                      <a:endParaRPr lang="hu-HU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hu-H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6566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7,5</a:t>
                      </a:r>
                      <a:endParaRPr lang="hu-HU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hu-H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9" name="Csoportba foglalás 8"/>
          <p:cNvGrpSpPr/>
          <p:nvPr/>
        </p:nvGrpSpPr>
        <p:grpSpPr>
          <a:xfrm>
            <a:off x="3952868" y="3071810"/>
            <a:ext cx="4929222" cy="2714644"/>
            <a:chOff x="3952868" y="3071810"/>
            <a:chExt cx="4929222" cy="2714644"/>
          </a:xfrm>
        </p:grpSpPr>
        <p:sp>
          <p:nvSpPr>
            <p:cNvPr id="7" name="Ellipszis 6"/>
            <p:cNvSpPr/>
            <p:nvPr/>
          </p:nvSpPr>
          <p:spPr bwMode="auto">
            <a:xfrm>
              <a:off x="7643866" y="3071810"/>
              <a:ext cx="1238224" cy="500066"/>
            </a:xfrm>
            <a:prstGeom prst="ellipse">
              <a:avLst/>
            </a:prstGeom>
            <a:solidFill>
              <a:schemeClr val="accent1">
                <a:alpha val="39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8" name="Ellipszis feliratnak 7"/>
            <p:cNvSpPr/>
            <p:nvPr/>
          </p:nvSpPr>
          <p:spPr bwMode="auto">
            <a:xfrm>
              <a:off x="3952868" y="4500570"/>
              <a:ext cx="3714776" cy="1285884"/>
            </a:xfrm>
            <a:prstGeom prst="wedgeEllipseCallout">
              <a:avLst>
                <a:gd name="adj1" fmla="val 55975"/>
                <a:gd name="adj2" fmla="val -145327"/>
              </a:avLst>
            </a:prstGeom>
            <a:solidFill>
              <a:schemeClr val="accent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sz="24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Megengedhető repedés mélysége</a:t>
              </a:r>
              <a:endPara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595282" y="0"/>
            <a:ext cx="8420100" cy="1143000"/>
          </a:xfrm>
        </p:spPr>
        <p:txBody>
          <a:bodyPr/>
          <a:lstStyle/>
          <a:p>
            <a:r>
              <a:rPr lang="hu-HU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Összefoglalás, megállapítások</a:t>
            </a:r>
            <a:endParaRPr lang="en-US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0" y="1071546"/>
            <a:ext cx="9906000" cy="4857784"/>
          </a:xfrm>
        </p:spPr>
        <p:txBody>
          <a:bodyPr/>
          <a:lstStyle/>
          <a:p>
            <a:r>
              <a:rPr lang="hu-H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PARADIGMA VÁLTÁSRA </a:t>
            </a:r>
            <a:r>
              <a:rPr lang="hu-HU" sz="2400" dirty="0" smtClean="0"/>
              <a:t>van szükség a </a:t>
            </a:r>
            <a:r>
              <a:rPr lang="hu-H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BIZTONSÁG</a:t>
            </a:r>
            <a:r>
              <a:rPr lang="hu-HU" sz="2400" dirty="0" smtClean="0"/>
              <a:t> megítélésében!</a:t>
            </a:r>
          </a:p>
          <a:p>
            <a:r>
              <a:rPr lang="hu-HU" sz="2400" dirty="0" smtClean="0"/>
              <a:t>A legveszélyesebb hibát, a </a:t>
            </a:r>
            <a:r>
              <a:rPr lang="hu-H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REPEDÉSSZERŰ </a:t>
            </a:r>
            <a:r>
              <a:rPr lang="hu-HU" sz="2400" dirty="0" err="1" smtClean="0"/>
              <a:t>anyagfolytonos-sági</a:t>
            </a:r>
            <a:r>
              <a:rPr lang="hu-HU" sz="2400" dirty="0" smtClean="0"/>
              <a:t>  hibát kell középpontba helyezni.</a:t>
            </a:r>
          </a:p>
          <a:p>
            <a:r>
              <a:rPr lang="hu-HU" sz="2400" dirty="0" smtClean="0"/>
              <a:t>Ennek hatása a </a:t>
            </a:r>
            <a:r>
              <a:rPr lang="hu-H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KONZERVATÍV</a:t>
            </a:r>
            <a:r>
              <a:rPr lang="hu-HU" sz="2400" dirty="0" smtClean="0"/>
              <a:t> törésmechanikai modellekkel biztosan kezelhetők.</a:t>
            </a:r>
          </a:p>
          <a:p>
            <a:r>
              <a:rPr lang="hu-HU" sz="2400" dirty="0" smtClean="0"/>
              <a:t>Célszerű </a:t>
            </a:r>
            <a:r>
              <a:rPr lang="hu-H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„átmenő” </a:t>
            </a:r>
            <a:r>
              <a:rPr lang="hu-HU" sz="2400" dirty="0" smtClean="0"/>
              <a:t>és </a:t>
            </a:r>
            <a:r>
              <a:rPr lang="hu-H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„teljes kerületre” </a:t>
            </a:r>
            <a:r>
              <a:rPr lang="hu-HU" sz="2400" dirty="0" smtClean="0"/>
              <a:t>kiterjedő repedésmodelleket használni!</a:t>
            </a:r>
          </a:p>
          <a:p>
            <a:r>
              <a:rPr lang="hu-HU" sz="2400" dirty="0" smtClean="0"/>
              <a:t>A </a:t>
            </a:r>
            <a:r>
              <a:rPr lang="hu-H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megengedhető</a:t>
            </a:r>
            <a:r>
              <a:rPr lang="hu-HU" sz="2400" dirty="0" smtClean="0"/>
              <a:t> és </a:t>
            </a:r>
            <a:r>
              <a:rPr lang="hu-H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kimutatható</a:t>
            </a:r>
            <a:r>
              <a:rPr lang="hu-HU" sz="2400" dirty="0" smtClean="0"/>
              <a:t> repedés mérete az üzemi körülmények figyelembevételével kijelölhető!  </a:t>
            </a:r>
          </a:p>
          <a:p>
            <a:r>
              <a:rPr lang="hu-HU" sz="2400" dirty="0" smtClean="0"/>
              <a:t>A </a:t>
            </a:r>
            <a:r>
              <a:rPr lang="hu-H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roncsolásmentes vizsgálat megbízhatóságát</a:t>
            </a:r>
            <a:r>
              <a:rPr lang="hu-HU" sz="2400" dirty="0" smtClean="0"/>
              <a:t>  a megengedhető hibaméretre „</a:t>
            </a:r>
            <a:r>
              <a:rPr lang="hu-HU" sz="2400" dirty="0" err="1" smtClean="0"/>
              <a:t>validálni</a:t>
            </a:r>
            <a:r>
              <a:rPr lang="hu-HU" sz="2400" dirty="0" smtClean="0"/>
              <a:t>” kell!!</a:t>
            </a:r>
          </a:p>
          <a:p>
            <a:endParaRPr lang="en-US" dirty="0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Cím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Köszönöm megtisztelő figyelmüket !</a:t>
            </a:r>
            <a:endParaRPr lang="en-GB" dirty="0" smtClean="0"/>
          </a:p>
        </p:txBody>
      </p:sp>
      <p:sp>
        <p:nvSpPr>
          <p:cNvPr id="64515" name="Alcím 4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114436"/>
          </a:xfrm>
        </p:spPr>
        <p:txBody>
          <a:bodyPr/>
          <a:lstStyle/>
          <a:p>
            <a:r>
              <a:rPr lang="hu-HU" dirty="0" smtClean="0"/>
              <a:t>+36-30-9-322-690</a:t>
            </a:r>
          </a:p>
          <a:p>
            <a:r>
              <a:rPr lang="hu-HU" dirty="0" err="1" smtClean="0"/>
              <a:t>laszlo.toth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@</a:t>
            </a:r>
            <a:r>
              <a:rPr lang="hu-HU" dirty="0" err="1" smtClean="0"/>
              <a:t>bayzoltan.hu</a:t>
            </a:r>
            <a:endParaRPr lang="hu-HU" dirty="0" smtClean="0"/>
          </a:p>
          <a:p>
            <a:endParaRPr lang="en-GB" dirty="0" smtClean="0"/>
          </a:p>
        </p:txBody>
      </p:sp>
      <p:sp>
        <p:nvSpPr>
          <p:cNvPr id="4" name="Szövegdoboz 3"/>
          <p:cNvSpPr txBox="1"/>
          <p:nvPr/>
        </p:nvSpPr>
        <p:spPr>
          <a:xfrm>
            <a:off x="3595678" y="5000636"/>
            <a:ext cx="3286148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hu-HU" sz="2800" b="1" dirty="0" smtClean="0">
                <a:latin typeface="+mn-lt"/>
              </a:rPr>
              <a:t>tlaszlo@</a:t>
            </a:r>
            <a:r>
              <a:rPr lang="hu-HU" sz="2800" b="1" dirty="0" err="1" smtClean="0">
                <a:latin typeface="+mn-lt"/>
              </a:rPr>
              <a:t>tvekft.hu</a:t>
            </a:r>
            <a:endParaRPr lang="en-US" sz="2800" b="1" dirty="0">
              <a:latin typeface="+mn-lt"/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Text Box 2"/>
          <p:cNvSpPr txBox="1">
            <a:spLocks noChangeArrowheads="1"/>
          </p:cNvSpPr>
          <p:nvPr/>
        </p:nvSpPr>
        <p:spPr bwMode="auto">
          <a:xfrm>
            <a:off x="330200" y="381001"/>
            <a:ext cx="9575800" cy="701675"/>
          </a:xfrm>
          <a:prstGeom prst="rect">
            <a:avLst/>
          </a:prstGeom>
          <a:noFill/>
          <a:ln w="19050">
            <a:noFill/>
            <a:miter lim="800000"/>
            <a:headEnd/>
            <a:tailEnd type="none" w="med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hu-HU" sz="4000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Biztonsági tényező, biztonsági tartalék?</a:t>
            </a:r>
            <a:endParaRPr lang="en-GB" sz="4000" b="1" dirty="0">
              <a:latin typeface="Times New Roman" pitchFamily="18" charset="0"/>
              <a:cs typeface="+mn-cs"/>
            </a:endParaRPr>
          </a:p>
        </p:txBody>
      </p:sp>
      <p:sp>
        <p:nvSpPr>
          <p:cNvPr id="249859" name="Rectangle 3"/>
          <p:cNvSpPr>
            <a:spLocks noChangeArrowheads="1"/>
          </p:cNvSpPr>
          <p:nvPr/>
        </p:nvSpPr>
        <p:spPr bwMode="auto">
          <a:xfrm>
            <a:off x="577850" y="1371600"/>
            <a:ext cx="9034066" cy="4413516"/>
          </a:xfrm>
          <a:prstGeom prst="rect">
            <a:avLst/>
          </a:prstGeom>
          <a:noFill/>
          <a:ln w="19050">
            <a:noFill/>
            <a:miter lim="800000"/>
            <a:headEnd/>
            <a:tailEnd type="none" w="med" len="sm"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  <a:buFontTx/>
              <a:buChar char="•"/>
            </a:pPr>
            <a:r>
              <a:rPr 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 </a:t>
            </a:r>
            <a:r>
              <a:rPr lang="hu-H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Anyagtulajdonságok </a:t>
            </a:r>
            <a:r>
              <a:rPr lang="hu-H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(</a:t>
            </a:r>
            <a:r>
              <a:rPr lang="hu-HU" sz="32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</a:t>
            </a:r>
            <a:r>
              <a:rPr lang="hu-HU" sz="3200" b="1" baseline="-250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</a:t>
            </a:r>
            <a:r>
              <a:rPr lang="hu-H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  <a:r>
              <a:rPr lang="hu-H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</a:t>
            </a:r>
            <a:r>
              <a:rPr lang="hu-HU" sz="3200" b="1" baseline="-25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p0.2</a:t>
            </a:r>
            <a:r>
              <a:rPr lang="hu-H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K</a:t>
            </a:r>
            <a:r>
              <a:rPr lang="hu-HU" sz="3200" b="1" baseline="-25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</a:t>
            </a:r>
            <a:r>
              <a:rPr lang="hu-H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hu-H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hu-H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MELYIK</a:t>
            </a:r>
            <a:r>
              <a:rPr lang="hu-H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?)</a:t>
            </a:r>
            <a:endParaRPr lang="hu-HU" sz="32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>
              <a:lnSpc>
                <a:spcPct val="130000"/>
              </a:lnSpc>
            </a:pPr>
            <a:r>
              <a:rPr lang="hu-H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                   </a:t>
            </a:r>
            <a:r>
              <a:rPr lang="hu-HU" sz="3200" b="1" dirty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</a:t>
            </a:r>
            <a:r>
              <a:rPr lang="hu-HU" sz="3200" b="1" baseline="-25000" dirty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</a:t>
            </a:r>
            <a:endParaRPr lang="hu-H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>
              <a:lnSpc>
                <a:spcPct val="130000"/>
              </a:lnSpc>
              <a:buFontTx/>
              <a:buChar char="•"/>
            </a:pPr>
            <a:r>
              <a:rPr lang="hu-H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  </a:t>
            </a:r>
            <a:r>
              <a:rPr lang="hu-H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Hiba méret</a:t>
            </a:r>
            <a:r>
              <a:rPr lang="hu-H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?</a:t>
            </a:r>
          </a:p>
          <a:p>
            <a:pPr>
              <a:lnSpc>
                <a:spcPct val="130000"/>
              </a:lnSpc>
            </a:pPr>
            <a:r>
              <a:rPr lang="hu-H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                   </a:t>
            </a:r>
            <a:r>
              <a:rPr lang="hu-HU" sz="3200" b="1" dirty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</a:t>
            </a:r>
            <a:r>
              <a:rPr lang="hu-HU" sz="3200" b="1" baseline="-25000" dirty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</a:t>
            </a:r>
            <a:endParaRPr lang="hu-HU" sz="3200" b="1" dirty="0">
              <a:solidFill>
                <a:srgbClr val="33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>
              <a:lnSpc>
                <a:spcPct val="130000"/>
              </a:lnSpc>
              <a:buFontTx/>
              <a:buChar char="•"/>
            </a:pPr>
            <a:r>
              <a:rPr lang="hu-H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  </a:t>
            </a:r>
            <a:r>
              <a:rPr lang="hu-H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Hőmérséklet</a:t>
            </a:r>
            <a:r>
              <a:rPr lang="hu-H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?</a:t>
            </a:r>
            <a:r>
              <a:rPr lang="en-GB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</a:t>
            </a:r>
          </a:p>
          <a:p>
            <a:pPr>
              <a:lnSpc>
                <a:spcPct val="130000"/>
              </a:lnSpc>
            </a:pPr>
            <a:r>
              <a:rPr 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                   </a:t>
            </a:r>
            <a:r>
              <a:rPr lang="en-GB" sz="3200" b="1" dirty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</a:t>
            </a:r>
            <a:r>
              <a:rPr lang="en-GB" sz="3200" b="1" baseline="-25000" dirty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sym typeface="Symbol" pitchFamily="18" charset="2"/>
              </a:rPr>
              <a:t>T</a:t>
            </a:r>
            <a:endParaRPr lang="en-GB" sz="3200" b="1" dirty="0">
              <a:solidFill>
                <a:srgbClr val="33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>
              <a:lnSpc>
                <a:spcPct val="130000"/>
              </a:lnSpc>
            </a:pPr>
            <a:endParaRPr lang="en-GB" sz="2400" dirty="0">
              <a:solidFill>
                <a:srgbClr val="333300"/>
              </a:solidFill>
              <a:latin typeface="Times New Roman" pitchFamily="18" charset="0"/>
            </a:endParaRPr>
          </a:p>
        </p:txBody>
      </p:sp>
      <p:sp>
        <p:nvSpPr>
          <p:cNvPr id="249860" name="AutoShape 4"/>
          <p:cNvSpPr>
            <a:spLocks noChangeArrowheads="1"/>
          </p:cNvSpPr>
          <p:nvPr/>
        </p:nvSpPr>
        <p:spPr bwMode="auto">
          <a:xfrm>
            <a:off x="4953000" y="2590800"/>
            <a:ext cx="558933" cy="1449388"/>
          </a:xfrm>
          <a:prstGeom prst="curvedLeftArrow">
            <a:avLst>
              <a:gd name="adj1" fmla="val 56185"/>
              <a:gd name="adj2" fmla="val 112369"/>
              <a:gd name="adj3" fmla="val 33333"/>
            </a:avLst>
          </a:prstGeom>
          <a:solidFill>
            <a:srgbClr val="FF6699"/>
          </a:solidFill>
          <a:ln w="19050">
            <a:solidFill>
              <a:srgbClr val="000000"/>
            </a:solidFill>
            <a:miter lim="800000"/>
            <a:headEnd/>
            <a:tailEnd type="none" w="med" len="sm"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49861" name="AutoShape 5"/>
          <p:cNvSpPr>
            <a:spLocks noChangeArrowheads="1"/>
          </p:cNvSpPr>
          <p:nvPr/>
        </p:nvSpPr>
        <p:spPr bwMode="auto">
          <a:xfrm>
            <a:off x="5818057" y="4522789"/>
            <a:ext cx="533135" cy="1463675"/>
          </a:xfrm>
          <a:prstGeom prst="curvedLeftArrow">
            <a:avLst>
              <a:gd name="adj1" fmla="val 59484"/>
              <a:gd name="adj2" fmla="val 118968"/>
              <a:gd name="adj3" fmla="val 33333"/>
            </a:avLst>
          </a:prstGeom>
          <a:solidFill>
            <a:schemeClr val="tx2"/>
          </a:solidFill>
          <a:ln w="19050">
            <a:solidFill>
              <a:srgbClr val="000000"/>
            </a:solidFill>
            <a:miter lim="800000"/>
            <a:headEnd/>
            <a:tailEnd type="none" w="med" len="sm"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49862" name="AutoShape 6"/>
          <p:cNvSpPr>
            <a:spLocks noChangeArrowheads="1"/>
          </p:cNvSpPr>
          <p:nvPr/>
        </p:nvSpPr>
        <p:spPr bwMode="auto">
          <a:xfrm>
            <a:off x="6550687" y="2914651"/>
            <a:ext cx="1425707" cy="2716213"/>
          </a:xfrm>
          <a:prstGeom prst="curvedLeftArrow">
            <a:avLst>
              <a:gd name="adj1" fmla="val 41279"/>
              <a:gd name="adj2" fmla="val 82557"/>
              <a:gd name="adj3" fmla="val 33333"/>
            </a:avLst>
          </a:prstGeom>
          <a:solidFill>
            <a:srgbClr val="0000CC"/>
          </a:solidFill>
          <a:ln w="19050">
            <a:solidFill>
              <a:srgbClr val="000000"/>
            </a:solidFill>
            <a:miter lim="800000"/>
            <a:headEnd/>
            <a:tailEnd type="none" w="med" len="sm"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49863" name="Text Box 7"/>
          <p:cNvSpPr txBox="1">
            <a:spLocks noChangeArrowheads="1"/>
          </p:cNvSpPr>
          <p:nvPr/>
        </p:nvSpPr>
        <p:spPr bwMode="auto">
          <a:xfrm>
            <a:off x="8215446" y="3009901"/>
            <a:ext cx="1117865" cy="2378075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 type="none" w="med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6000">
                <a:solidFill>
                  <a:srgbClr val="FF0000"/>
                </a:solidFill>
                <a:latin typeface="Times New Roman" pitchFamily="18" charset="0"/>
              </a:rPr>
              <a:t>??</a:t>
            </a:r>
          </a:p>
          <a:p>
            <a:pPr algn="ctr">
              <a:spcBef>
                <a:spcPct val="50000"/>
              </a:spcBef>
            </a:pPr>
            <a:r>
              <a:rPr lang="en-GB" sz="6000">
                <a:solidFill>
                  <a:srgbClr val="FF0000"/>
                </a:solidFill>
                <a:latin typeface="Times New Roman" pitchFamily="18" charset="0"/>
              </a:rPr>
              <a:t>??</a:t>
            </a:r>
            <a:endParaRPr lang="en-GB" sz="2400"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9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9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9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9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9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9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9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9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9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9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98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98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98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98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98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98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98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98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98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498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9859" grpId="0" build="p" autoUpdateAnimBg="0"/>
      <p:bldP spid="249860" grpId="0" animBg="1"/>
      <p:bldP spid="249861" grpId="0" animBg="1"/>
      <p:bldP spid="249862" grpId="0" animBg="1"/>
      <p:bldP spid="249863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63" name="Rectangle 11"/>
          <p:cNvSpPr>
            <a:spLocks noChangeArrowheads="1"/>
          </p:cNvSpPr>
          <p:nvPr/>
        </p:nvSpPr>
        <p:spPr bwMode="auto">
          <a:xfrm>
            <a:off x="908050" y="228600"/>
            <a:ext cx="781473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hu-HU" sz="4000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Reaktortartály biztonsága</a:t>
            </a:r>
            <a:endParaRPr lang="en-GB" sz="4000" b="1" dirty="0">
              <a:solidFill>
                <a:schemeClr val="tx2"/>
              </a:solidFill>
              <a:latin typeface="Arial" charset="0"/>
              <a:cs typeface="+mn-cs"/>
            </a:endParaRPr>
          </a:p>
        </p:txBody>
      </p:sp>
      <p:sp>
        <p:nvSpPr>
          <p:cNvPr id="39940" name="Rectangle 12"/>
          <p:cNvSpPr>
            <a:spLocks noChangeArrowheads="1"/>
          </p:cNvSpPr>
          <p:nvPr/>
        </p:nvSpPr>
        <p:spPr bwMode="auto">
          <a:xfrm>
            <a:off x="5654675" y="6303964"/>
            <a:ext cx="1530615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9941" name="Rectangle 13"/>
          <p:cNvSpPr>
            <a:spLocks noChangeArrowheads="1"/>
          </p:cNvSpPr>
          <p:nvPr/>
        </p:nvSpPr>
        <p:spPr bwMode="auto">
          <a:xfrm>
            <a:off x="5138738" y="5410201"/>
            <a:ext cx="20288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hu-HU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Hőmérsékle</a:t>
            </a:r>
            <a:r>
              <a:rPr lang="en-GB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endParaRPr lang="de-DE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942" name="Rectangle 14"/>
          <p:cNvSpPr>
            <a:spLocks noChangeArrowheads="1"/>
          </p:cNvSpPr>
          <p:nvPr/>
        </p:nvSpPr>
        <p:spPr bwMode="auto">
          <a:xfrm>
            <a:off x="2509176" y="2744789"/>
            <a:ext cx="1389592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9943" name="Line 15"/>
          <p:cNvSpPr>
            <a:spLocks noChangeShapeType="1"/>
          </p:cNvSpPr>
          <p:nvPr/>
        </p:nvSpPr>
        <p:spPr bwMode="auto">
          <a:xfrm>
            <a:off x="1238250" y="1524000"/>
            <a:ext cx="6879" cy="42545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39944" name="Line 16"/>
          <p:cNvSpPr>
            <a:spLocks noChangeShapeType="1"/>
          </p:cNvSpPr>
          <p:nvPr/>
        </p:nvSpPr>
        <p:spPr bwMode="auto">
          <a:xfrm>
            <a:off x="1238251" y="5791200"/>
            <a:ext cx="770122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1695715" y="1125539"/>
            <a:ext cx="6739864" cy="3500437"/>
            <a:chOff x="784" y="400"/>
            <a:chExt cx="4432" cy="3116"/>
          </a:xfrm>
        </p:grpSpPr>
        <p:grpSp>
          <p:nvGrpSpPr>
            <p:cNvPr id="5" name="Group 18"/>
            <p:cNvGrpSpPr>
              <a:grpSpLocks/>
            </p:cNvGrpSpPr>
            <p:nvPr/>
          </p:nvGrpSpPr>
          <p:grpSpPr bwMode="auto">
            <a:xfrm>
              <a:off x="784" y="400"/>
              <a:ext cx="4432" cy="3116"/>
              <a:chOff x="744" y="368"/>
              <a:chExt cx="4432" cy="3116"/>
            </a:xfrm>
          </p:grpSpPr>
          <p:grpSp>
            <p:nvGrpSpPr>
              <p:cNvPr id="6" name="Group 19"/>
              <p:cNvGrpSpPr>
                <a:grpSpLocks/>
              </p:cNvGrpSpPr>
              <p:nvPr/>
            </p:nvGrpSpPr>
            <p:grpSpPr bwMode="auto">
              <a:xfrm>
                <a:off x="744" y="1032"/>
                <a:ext cx="2688" cy="2452"/>
                <a:chOff x="744" y="1032"/>
                <a:chExt cx="2688" cy="2452"/>
              </a:xfrm>
            </p:grpSpPr>
            <p:pic>
              <p:nvPicPr>
                <p:cNvPr id="39955" name="Picture 20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1208" y="1312"/>
                  <a:ext cx="1243" cy="1296"/>
                </a:xfrm>
                <a:prstGeom prst="rect">
                  <a:avLst/>
                </a:prstGeom>
                <a:solidFill>
                  <a:srgbClr val="FFFFCC"/>
                </a:solidFill>
                <a:ln w="12700">
                  <a:noFill/>
                  <a:miter lim="800000"/>
                  <a:headEnd type="none" w="sm" len="sm"/>
                  <a:tailEnd type="none" w="sm" len="sm"/>
                </a:ln>
              </p:spPr>
            </p:pic>
            <p:sp>
              <p:nvSpPr>
                <p:cNvPr id="39956" name="Freeform 21"/>
                <p:cNvSpPr>
                  <a:spLocks/>
                </p:cNvSpPr>
                <p:nvPr/>
              </p:nvSpPr>
              <p:spPr bwMode="auto">
                <a:xfrm>
                  <a:off x="744" y="1152"/>
                  <a:ext cx="2688" cy="2332"/>
                </a:xfrm>
                <a:custGeom>
                  <a:avLst/>
                  <a:gdLst>
                    <a:gd name="T0" fmla="*/ 0 w 3773"/>
                    <a:gd name="T1" fmla="*/ 101 h 3449"/>
                    <a:gd name="T2" fmla="*/ 10 w 3773"/>
                    <a:gd name="T3" fmla="*/ 101 h 3449"/>
                    <a:gd name="T4" fmla="*/ 19 w 3773"/>
                    <a:gd name="T5" fmla="*/ 101 h 3449"/>
                    <a:gd name="T6" fmla="*/ 27 w 3773"/>
                    <a:gd name="T7" fmla="*/ 101 h 3449"/>
                    <a:gd name="T8" fmla="*/ 36 w 3773"/>
                    <a:gd name="T9" fmla="*/ 99 h 3449"/>
                    <a:gd name="T10" fmla="*/ 40 w 3773"/>
                    <a:gd name="T11" fmla="*/ 99 h 3449"/>
                    <a:gd name="T12" fmla="*/ 48 w 3773"/>
                    <a:gd name="T13" fmla="*/ 98 h 3449"/>
                    <a:gd name="T14" fmla="*/ 58 w 3773"/>
                    <a:gd name="T15" fmla="*/ 97 h 3449"/>
                    <a:gd name="T16" fmla="*/ 70 w 3773"/>
                    <a:gd name="T17" fmla="*/ 94 h 3449"/>
                    <a:gd name="T18" fmla="*/ 85 w 3773"/>
                    <a:gd name="T19" fmla="*/ 90 h 3449"/>
                    <a:gd name="T20" fmla="*/ 100 w 3773"/>
                    <a:gd name="T21" fmla="*/ 85 h 3449"/>
                    <a:gd name="T22" fmla="*/ 107 w 3773"/>
                    <a:gd name="T23" fmla="*/ 82 h 3449"/>
                    <a:gd name="T24" fmla="*/ 120 w 3773"/>
                    <a:gd name="T25" fmla="*/ 75 h 3449"/>
                    <a:gd name="T26" fmla="*/ 132 w 3773"/>
                    <a:gd name="T27" fmla="*/ 68 h 3449"/>
                    <a:gd name="T28" fmla="*/ 142 w 3773"/>
                    <a:gd name="T29" fmla="*/ 61 h 3449"/>
                    <a:gd name="T30" fmla="*/ 152 w 3773"/>
                    <a:gd name="T31" fmla="*/ 53 h 3449"/>
                    <a:gd name="T32" fmla="*/ 157 w 3773"/>
                    <a:gd name="T33" fmla="*/ 49 h 3449"/>
                    <a:gd name="T34" fmla="*/ 161 w 3773"/>
                    <a:gd name="T35" fmla="*/ 45 h 3449"/>
                    <a:gd name="T36" fmla="*/ 165 w 3773"/>
                    <a:gd name="T37" fmla="*/ 40 h 3449"/>
                    <a:gd name="T38" fmla="*/ 167 w 3773"/>
                    <a:gd name="T39" fmla="*/ 35 h 3449"/>
                    <a:gd name="T40" fmla="*/ 170 w 3773"/>
                    <a:gd name="T41" fmla="*/ 30 h 3449"/>
                    <a:gd name="T42" fmla="*/ 172 w 3773"/>
                    <a:gd name="T43" fmla="*/ 25 h 3449"/>
                    <a:gd name="T44" fmla="*/ 175 w 3773"/>
                    <a:gd name="T45" fmla="*/ 20 h 3449"/>
                    <a:gd name="T46" fmla="*/ 176 w 3773"/>
                    <a:gd name="T47" fmla="*/ 18 h 3449"/>
                    <a:gd name="T48" fmla="*/ 177 w 3773"/>
                    <a:gd name="T49" fmla="*/ 13 h 3449"/>
                    <a:gd name="T50" fmla="*/ 178 w 3773"/>
                    <a:gd name="T51" fmla="*/ 7 h 3449"/>
                    <a:gd name="T52" fmla="*/ 178 w 3773"/>
                    <a:gd name="T53" fmla="*/ 3 h 3449"/>
                    <a:gd name="T54" fmla="*/ 177 w 3773"/>
                    <a:gd name="T55" fmla="*/ 0 h 3449"/>
                    <a:gd name="T56" fmla="*/ 177 w 3773"/>
                    <a:gd name="T57" fmla="*/ 5 h 3449"/>
                    <a:gd name="T58" fmla="*/ 176 w 3773"/>
                    <a:gd name="T59" fmla="*/ 10 h 3449"/>
                    <a:gd name="T60" fmla="*/ 175 w 3773"/>
                    <a:gd name="T61" fmla="*/ 16 h 3449"/>
                    <a:gd name="T62" fmla="*/ 175 w 3773"/>
                    <a:gd name="T63" fmla="*/ 18 h 3449"/>
                    <a:gd name="T64" fmla="*/ 173 w 3773"/>
                    <a:gd name="T65" fmla="*/ 20 h 3449"/>
                    <a:gd name="T66" fmla="*/ 172 w 3773"/>
                    <a:gd name="T67" fmla="*/ 25 h 3449"/>
                    <a:gd name="T68" fmla="*/ 169 w 3773"/>
                    <a:gd name="T69" fmla="*/ 30 h 3449"/>
                    <a:gd name="T70" fmla="*/ 167 w 3773"/>
                    <a:gd name="T71" fmla="*/ 34 h 3449"/>
                    <a:gd name="T72" fmla="*/ 163 w 3773"/>
                    <a:gd name="T73" fmla="*/ 39 h 3449"/>
                    <a:gd name="T74" fmla="*/ 159 w 3773"/>
                    <a:gd name="T75" fmla="*/ 44 h 3449"/>
                    <a:gd name="T76" fmla="*/ 155 w 3773"/>
                    <a:gd name="T77" fmla="*/ 48 h 3449"/>
                    <a:gd name="T78" fmla="*/ 152 w 3773"/>
                    <a:gd name="T79" fmla="*/ 53 h 3449"/>
                    <a:gd name="T80" fmla="*/ 147 w 3773"/>
                    <a:gd name="T81" fmla="*/ 57 h 3449"/>
                    <a:gd name="T82" fmla="*/ 137 w 3773"/>
                    <a:gd name="T83" fmla="*/ 64 h 3449"/>
                    <a:gd name="T84" fmla="*/ 125 w 3773"/>
                    <a:gd name="T85" fmla="*/ 71 h 3449"/>
                    <a:gd name="T86" fmla="*/ 113 w 3773"/>
                    <a:gd name="T87" fmla="*/ 78 h 3449"/>
                    <a:gd name="T88" fmla="*/ 106 w 3773"/>
                    <a:gd name="T89" fmla="*/ 81 h 3449"/>
                    <a:gd name="T90" fmla="*/ 99 w 3773"/>
                    <a:gd name="T91" fmla="*/ 84 h 3449"/>
                    <a:gd name="T92" fmla="*/ 85 w 3773"/>
                    <a:gd name="T93" fmla="*/ 89 h 3449"/>
                    <a:gd name="T94" fmla="*/ 68 w 3773"/>
                    <a:gd name="T95" fmla="*/ 93 h 3449"/>
                    <a:gd name="T96" fmla="*/ 56 w 3773"/>
                    <a:gd name="T97" fmla="*/ 95 h 3449"/>
                    <a:gd name="T98" fmla="*/ 48 w 3773"/>
                    <a:gd name="T99" fmla="*/ 97 h 3449"/>
                    <a:gd name="T100" fmla="*/ 40 w 3773"/>
                    <a:gd name="T101" fmla="*/ 98 h 3449"/>
                    <a:gd name="T102" fmla="*/ 40 w 3773"/>
                    <a:gd name="T103" fmla="*/ 98 h 3449"/>
                    <a:gd name="T104" fmla="*/ 31 w 3773"/>
                    <a:gd name="T105" fmla="*/ 99 h 3449"/>
                    <a:gd name="T106" fmla="*/ 23 w 3773"/>
                    <a:gd name="T107" fmla="*/ 100 h 3449"/>
                    <a:gd name="T108" fmla="*/ 14 w 3773"/>
                    <a:gd name="T109" fmla="*/ 101 h 3449"/>
                    <a:gd name="T110" fmla="*/ 5 w 3773"/>
                    <a:gd name="T111" fmla="*/ 101 h 3449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3773"/>
                    <a:gd name="T169" fmla="*/ 0 h 3449"/>
                    <a:gd name="T170" fmla="*/ 3773 w 3773"/>
                    <a:gd name="T171" fmla="*/ 3449 h 3449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3773" h="3449">
                      <a:moveTo>
                        <a:pt x="0" y="3416"/>
                      </a:moveTo>
                      <a:lnTo>
                        <a:pt x="0" y="3449"/>
                      </a:lnTo>
                      <a:lnTo>
                        <a:pt x="98" y="3447"/>
                      </a:lnTo>
                      <a:lnTo>
                        <a:pt x="194" y="3443"/>
                      </a:lnTo>
                      <a:lnTo>
                        <a:pt x="288" y="3438"/>
                      </a:lnTo>
                      <a:lnTo>
                        <a:pt x="384" y="3430"/>
                      </a:lnTo>
                      <a:lnTo>
                        <a:pt x="478" y="3420"/>
                      </a:lnTo>
                      <a:lnTo>
                        <a:pt x="572" y="3409"/>
                      </a:lnTo>
                      <a:lnTo>
                        <a:pt x="664" y="3395"/>
                      </a:lnTo>
                      <a:lnTo>
                        <a:pt x="756" y="3378"/>
                      </a:lnTo>
                      <a:lnTo>
                        <a:pt x="849" y="3361"/>
                      </a:lnTo>
                      <a:lnTo>
                        <a:pt x="854" y="3359"/>
                      </a:lnTo>
                      <a:lnTo>
                        <a:pt x="945" y="3340"/>
                      </a:lnTo>
                      <a:lnTo>
                        <a:pt x="1035" y="3317"/>
                      </a:lnTo>
                      <a:lnTo>
                        <a:pt x="1123" y="3294"/>
                      </a:lnTo>
                      <a:lnTo>
                        <a:pt x="1211" y="3267"/>
                      </a:lnTo>
                      <a:lnTo>
                        <a:pt x="1298" y="3240"/>
                      </a:lnTo>
                      <a:lnTo>
                        <a:pt x="1469" y="3178"/>
                      </a:lnTo>
                      <a:lnTo>
                        <a:pt x="1634" y="3109"/>
                      </a:lnTo>
                      <a:lnTo>
                        <a:pt x="1797" y="3032"/>
                      </a:lnTo>
                      <a:lnTo>
                        <a:pt x="1955" y="2950"/>
                      </a:lnTo>
                      <a:lnTo>
                        <a:pt x="2106" y="2861"/>
                      </a:lnTo>
                      <a:lnTo>
                        <a:pt x="2254" y="2765"/>
                      </a:lnTo>
                      <a:lnTo>
                        <a:pt x="2258" y="2762"/>
                      </a:lnTo>
                      <a:lnTo>
                        <a:pt x="2400" y="2660"/>
                      </a:lnTo>
                      <a:lnTo>
                        <a:pt x="2536" y="2552"/>
                      </a:lnTo>
                      <a:lnTo>
                        <a:pt x="2667" y="2439"/>
                      </a:lnTo>
                      <a:lnTo>
                        <a:pt x="2792" y="2320"/>
                      </a:lnTo>
                      <a:lnTo>
                        <a:pt x="2909" y="2195"/>
                      </a:lnTo>
                      <a:lnTo>
                        <a:pt x="3020" y="2064"/>
                      </a:lnTo>
                      <a:lnTo>
                        <a:pt x="3126" y="1930"/>
                      </a:lnTo>
                      <a:lnTo>
                        <a:pt x="3224" y="1792"/>
                      </a:lnTo>
                      <a:lnTo>
                        <a:pt x="3228" y="1786"/>
                      </a:lnTo>
                      <a:lnTo>
                        <a:pt x="3318" y="1642"/>
                      </a:lnTo>
                      <a:lnTo>
                        <a:pt x="3360" y="1569"/>
                      </a:lnTo>
                      <a:lnTo>
                        <a:pt x="3400" y="1494"/>
                      </a:lnTo>
                      <a:lnTo>
                        <a:pt x="3439" y="1419"/>
                      </a:lnTo>
                      <a:lnTo>
                        <a:pt x="3475" y="1342"/>
                      </a:lnTo>
                      <a:lnTo>
                        <a:pt x="3510" y="1265"/>
                      </a:lnTo>
                      <a:lnTo>
                        <a:pt x="3542" y="1187"/>
                      </a:lnTo>
                      <a:lnTo>
                        <a:pt x="3573" y="1108"/>
                      </a:lnTo>
                      <a:lnTo>
                        <a:pt x="3602" y="1027"/>
                      </a:lnTo>
                      <a:lnTo>
                        <a:pt x="3629" y="947"/>
                      </a:lnTo>
                      <a:lnTo>
                        <a:pt x="3652" y="864"/>
                      </a:lnTo>
                      <a:lnTo>
                        <a:pt x="3675" y="782"/>
                      </a:lnTo>
                      <a:lnTo>
                        <a:pt x="3694" y="699"/>
                      </a:lnTo>
                      <a:lnTo>
                        <a:pt x="3711" y="614"/>
                      </a:lnTo>
                      <a:lnTo>
                        <a:pt x="3713" y="607"/>
                      </a:lnTo>
                      <a:lnTo>
                        <a:pt x="3729" y="522"/>
                      </a:lnTo>
                      <a:lnTo>
                        <a:pt x="3742" y="438"/>
                      </a:lnTo>
                      <a:lnTo>
                        <a:pt x="3752" y="351"/>
                      </a:lnTo>
                      <a:lnTo>
                        <a:pt x="3761" y="265"/>
                      </a:lnTo>
                      <a:lnTo>
                        <a:pt x="3767" y="177"/>
                      </a:lnTo>
                      <a:lnTo>
                        <a:pt x="3771" y="88"/>
                      </a:lnTo>
                      <a:lnTo>
                        <a:pt x="3773" y="0"/>
                      </a:lnTo>
                      <a:lnTo>
                        <a:pt x="3740" y="0"/>
                      </a:lnTo>
                      <a:lnTo>
                        <a:pt x="3738" y="88"/>
                      </a:lnTo>
                      <a:lnTo>
                        <a:pt x="3735" y="177"/>
                      </a:lnTo>
                      <a:lnTo>
                        <a:pt x="3729" y="265"/>
                      </a:lnTo>
                      <a:lnTo>
                        <a:pt x="3719" y="351"/>
                      </a:lnTo>
                      <a:lnTo>
                        <a:pt x="3710" y="438"/>
                      </a:lnTo>
                      <a:lnTo>
                        <a:pt x="3696" y="522"/>
                      </a:lnTo>
                      <a:lnTo>
                        <a:pt x="3681" y="607"/>
                      </a:lnTo>
                      <a:lnTo>
                        <a:pt x="3696" y="607"/>
                      </a:lnTo>
                      <a:lnTo>
                        <a:pt x="3681" y="601"/>
                      </a:lnTo>
                      <a:lnTo>
                        <a:pt x="3663" y="685"/>
                      </a:lnTo>
                      <a:lnTo>
                        <a:pt x="3644" y="768"/>
                      </a:lnTo>
                      <a:lnTo>
                        <a:pt x="3621" y="851"/>
                      </a:lnTo>
                      <a:lnTo>
                        <a:pt x="3598" y="933"/>
                      </a:lnTo>
                      <a:lnTo>
                        <a:pt x="3571" y="1014"/>
                      </a:lnTo>
                      <a:lnTo>
                        <a:pt x="3542" y="1095"/>
                      </a:lnTo>
                      <a:lnTo>
                        <a:pt x="3512" y="1173"/>
                      </a:lnTo>
                      <a:lnTo>
                        <a:pt x="3479" y="1252"/>
                      </a:lnTo>
                      <a:lnTo>
                        <a:pt x="3445" y="1329"/>
                      </a:lnTo>
                      <a:lnTo>
                        <a:pt x="3408" y="1406"/>
                      </a:lnTo>
                      <a:lnTo>
                        <a:pt x="3370" y="1481"/>
                      </a:lnTo>
                      <a:lnTo>
                        <a:pt x="3329" y="1555"/>
                      </a:lnTo>
                      <a:lnTo>
                        <a:pt x="3287" y="1628"/>
                      </a:lnTo>
                      <a:lnTo>
                        <a:pt x="3197" y="1772"/>
                      </a:lnTo>
                      <a:lnTo>
                        <a:pt x="3212" y="1780"/>
                      </a:lnTo>
                      <a:lnTo>
                        <a:pt x="3201" y="1769"/>
                      </a:lnTo>
                      <a:lnTo>
                        <a:pt x="3103" y="1907"/>
                      </a:lnTo>
                      <a:lnTo>
                        <a:pt x="2997" y="2041"/>
                      </a:lnTo>
                      <a:lnTo>
                        <a:pt x="2886" y="2172"/>
                      </a:lnTo>
                      <a:lnTo>
                        <a:pt x="2769" y="2297"/>
                      </a:lnTo>
                      <a:lnTo>
                        <a:pt x="2644" y="2416"/>
                      </a:lnTo>
                      <a:lnTo>
                        <a:pt x="2513" y="2529"/>
                      </a:lnTo>
                      <a:lnTo>
                        <a:pt x="2377" y="2637"/>
                      </a:lnTo>
                      <a:lnTo>
                        <a:pt x="2235" y="2738"/>
                      </a:lnTo>
                      <a:lnTo>
                        <a:pt x="2246" y="2750"/>
                      </a:lnTo>
                      <a:lnTo>
                        <a:pt x="2241" y="2735"/>
                      </a:lnTo>
                      <a:lnTo>
                        <a:pt x="2093" y="2831"/>
                      </a:lnTo>
                      <a:lnTo>
                        <a:pt x="1941" y="2919"/>
                      </a:lnTo>
                      <a:lnTo>
                        <a:pt x="1784" y="3002"/>
                      </a:lnTo>
                      <a:lnTo>
                        <a:pt x="1620" y="3078"/>
                      </a:lnTo>
                      <a:lnTo>
                        <a:pt x="1455" y="3148"/>
                      </a:lnTo>
                      <a:lnTo>
                        <a:pt x="1284" y="3209"/>
                      </a:lnTo>
                      <a:lnTo>
                        <a:pt x="1198" y="3236"/>
                      </a:lnTo>
                      <a:lnTo>
                        <a:pt x="1110" y="3263"/>
                      </a:lnTo>
                      <a:lnTo>
                        <a:pt x="1021" y="3286"/>
                      </a:lnTo>
                      <a:lnTo>
                        <a:pt x="931" y="3309"/>
                      </a:lnTo>
                      <a:lnTo>
                        <a:pt x="841" y="3328"/>
                      </a:lnTo>
                      <a:lnTo>
                        <a:pt x="849" y="3343"/>
                      </a:lnTo>
                      <a:lnTo>
                        <a:pt x="849" y="3328"/>
                      </a:lnTo>
                      <a:lnTo>
                        <a:pt x="756" y="3345"/>
                      </a:lnTo>
                      <a:lnTo>
                        <a:pt x="664" y="3363"/>
                      </a:lnTo>
                      <a:lnTo>
                        <a:pt x="572" y="3376"/>
                      </a:lnTo>
                      <a:lnTo>
                        <a:pt x="478" y="3388"/>
                      </a:lnTo>
                      <a:lnTo>
                        <a:pt x="384" y="3397"/>
                      </a:lnTo>
                      <a:lnTo>
                        <a:pt x="288" y="3405"/>
                      </a:lnTo>
                      <a:lnTo>
                        <a:pt x="194" y="3411"/>
                      </a:lnTo>
                      <a:lnTo>
                        <a:pt x="98" y="3415"/>
                      </a:lnTo>
                      <a:lnTo>
                        <a:pt x="0" y="34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01600" cmpd="sng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pic>
              <p:nvPicPr>
                <p:cNvPr id="39957" name="Picture 22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880" y="1032"/>
                  <a:ext cx="280" cy="23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39954" name="AutoShape 23"/>
              <p:cNvSpPr>
                <a:spLocks noChangeArrowheads="1"/>
              </p:cNvSpPr>
              <p:nvPr/>
            </p:nvSpPr>
            <p:spPr bwMode="auto">
              <a:xfrm>
                <a:off x="3480" y="368"/>
                <a:ext cx="1696" cy="440"/>
              </a:xfrm>
              <a:prstGeom prst="wedgeEllipseCallout">
                <a:avLst>
                  <a:gd name="adj1" fmla="val -54597"/>
                  <a:gd name="adj2" fmla="val 243407"/>
                </a:avLst>
              </a:prstGeom>
              <a:solidFill>
                <a:srgbClr val="0000CC"/>
              </a:solidFill>
              <a:ln w="19050">
                <a:solidFill>
                  <a:srgbClr val="000000"/>
                </a:solidFill>
                <a:miter lim="800000"/>
                <a:headEnd/>
                <a:tailEnd type="none" w="med" len="sm"/>
              </a:ln>
            </p:spPr>
            <p:txBody>
              <a:bodyPr wrap="none" anchor="ctr"/>
              <a:lstStyle/>
              <a:p>
                <a:pPr algn="ctr"/>
                <a:endParaRPr lang="hu-HU" sz="2400">
                  <a:latin typeface="Times New Roman" pitchFamily="18" charset="0"/>
                </a:endParaRPr>
              </a:p>
            </p:txBody>
          </p:sp>
        </p:grpSp>
        <p:sp>
          <p:nvSpPr>
            <p:cNvPr id="39952" name="Rectangle 24"/>
            <p:cNvSpPr>
              <a:spLocks noChangeArrowheads="1"/>
            </p:cNvSpPr>
            <p:nvPr/>
          </p:nvSpPr>
          <p:spPr bwMode="auto">
            <a:xfrm>
              <a:off x="4014" y="416"/>
              <a:ext cx="684" cy="411"/>
            </a:xfrm>
            <a:prstGeom prst="rect">
              <a:avLst/>
            </a:prstGeom>
            <a:solidFill>
              <a:srgbClr val="FFFF00"/>
            </a:solidFill>
            <a:ln w="57150">
              <a:solidFill>
                <a:srgbClr val="000000"/>
              </a:solidFill>
              <a:miter lim="800000"/>
              <a:headEnd/>
              <a:tailEnd type="none" w="med" len="sm"/>
            </a:ln>
          </p:spPr>
          <p:txBody>
            <a:bodyPr wrap="none">
              <a:spAutoFit/>
            </a:bodyPr>
            <a:lstStyle/>
            <a:p>
              <a:r>
                <a:rPr lang="de-DE" b="1" dirty="0" err="1">
                  <a:solidFill>
                    <a:srgbClr val="FF0000"/>
                  </a:solidFill>
                </a:rPr>
                <a:t>Anyag</a:t>
              </a:r>
              <a:endParaRPr lang="hu-HU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79577" name="Line 25"/>
          <p:cNvSpPr>
            <a:spLocks noChangeShapeType="1"/>
          </p:cNvSpPr>
          <p:nvPr/>
        </p:nvSpPr>
        <p:spPr bwMode="auto">
          <a:xfrm flipV="1">
            <a:off x="4953000" y="3619500"/>
            <a:ext cx="1348317" cy="12700"/>
          </a:xfrm>
          <a:prstGeom prst="line">
            <a:avLst/>
          </a:prstGeom>
          <a:noFill/>
          <a:ln w="57150">
            <a:solidFill>
              <a:srgbClr val="3333FF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" name="Group 26"/>
          <p:cNvGrpSpPr>
            <a:grpSpLocks/>
          </p:cNvGrpSpPr>
          <p:nvPr/>
        </p:nvGrpSpPr>
        <p:grpSpPr bwMode="auto">
          <a:xfrm>
            <a:off x="2068910" y="4498975"/>
            <a:ext cx="3219450" cy="1422400"/>
            <a:chOff x="1040" y="3192"/>
            <a:chExt cx="1872" cy="896"/>
          </a:xfrm>
        </p:grpSpPr>
        <p:sp>
          <p:nvSpPr>
            <p:cNvPr id="39949" name="AutoShape 27"/>
            <p:cNvSpPr>
              <a:spLocks noChangeArrowheads="1"/>
            </p:cNvSpPr>
            <p:nvPr/>
          </p:nvSpPr>
          <p:spPr bwMode="auto">
            <a:xfrm>
              <a:off x="1040" y="3192"/>
              <a:ext cx="1872" cy="896"/>
            </a:xfrm>
            <a:prstGeom prst="cloudCallout">
              <a:avLst>
                <a:gd name="adj1" fmla="val 54060"/>
                <a:gd name="adj2" fmla="val -96764"/>
              </a:avLst>
            </a:prstGeom>
            <a:solidFill>
              <a:srgbClr val="FFFF00"/>
            </a:solidFill>
            <a:ln w="19050">
              <a:solidFill>
                <a:srgbClr val="000000"/>
              </a:solidFill>
              <a:round/>
              <a:headEnd/>
              <a:tailEnd type="none" w="med" len="sm"/>
            </a:ln>
          </p:spPr>
          <p:txBody>
            <a:bodyPr wrap="none" anchor="ctr"/>
            <a:lstStyle/>
            <a:p>
              <a:pPr algn="ctr"/>
              <a:endParaRPr lang="hu-HU" sz="2400">
                <a:latin typeface="Times New Roman" pitchFamily="18" charset="0"/>
              </a:endParaRPr>
            </a:p>
          </p:txBody>
        </p:sp>
        <p:sp>
          <p:nvSpPr>
            <p:cNvPr id="39950" name="Text Box 28"/>
            <p:cNvSpPr txBox="1">
              <a:spLocks noChangeArrowheads="1"/>
            </p:cNvSpPr>
            <p:nvPr/>
          </p:nvSpPr>
          <p:spPr bwMode="auto">
            <a:xfrm>
              <a:off x="1248" y="3456"/>
              <a:ext cx="1440" cy="252"/>
            </a:xfrm>
            <a:prstGeom prst="rect">
              <a:avLst/>
            </a:prstGeom>
            <a:solidFill>
              <a:schemeClr val="bg1"/>
            </a:solidFill>
            <a:ln w="19050">
              <a:noFill/>
              <a:miter lim="800000"/>
              <a:headEnd/>
              <a:tailEnd type="none" w="med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sz="2000" b="1" dirty="0">
                  <a:latin typeface="Times New Roman" pitchFamily="18" charset="0"/>
                </a:rPr>
                <a:t>Biztonsági</a:t>
              </a:r>
              <a:r>
                <a:rPr lang="hu-HU" sz="2000" dirty="0">
                  <a:latin typeface="Times New Roman" pitchFamily="18" charset="0"/>
                </a:rPr>
                <a:t> </a:t>
              </a:r>
              <a:r>
                <a:rPr lang="hu-HU" sz="2000" b="1" dirty="0">
                  <a:latin typeface="Times New Roman" pitchFamily="18" charset="0"/>
                </a:rPr>
                <a:t>tartalék</a:t>
              </a:r>
              <a:r>
                <a:rPr lang="hu-HU" sz="2000" dirty="0">
                  <a:latin typeface="Times New Roman" pitchFamily="18" charset="0"/>
                </a:rPr>
                <a:t>?</a:t>
              </a:r>
            </a:p>
          </p:txBody>
        </p:sp>
      </p:grpSp>
      <p:sp>
        <p:nvSpPr>
          <p:cNvPr id="39948" name="Rectangle 29"/>
          <p:cNvSpPr>
            <a:spLocks noChangeArrowheads="1"/>
          </p:cNvSpPr>
          <p:nvPr/>
        </p:nvSpPr>
        <p:spPr bwMode="auto">
          <a:xfrm rot="-5400000">
            <a:off x="-1064022" y="3273187"/>
            <a:ext cx="424338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de-DE" sz="1600" b="1">
                <a:solidFill>
                  <a:srgbClr val="FF3300"/>
                </a:solidFill>
              </a:rPr>
              <a:t>Repedés</a:t>
            </a:r>
            <a:r>
              <a:rPr lang="de-DE" sz="1600">
                <a:solidFill>
                  <a:srgbClr val="FF3300"/>
                </a:solidFill>
              </a:rPr>
              <a:t> </a:t>
            </a:r>
            <a:r>
              <a:rPr lang="de-DE" sz="1600" b="1">
                <a:solidFill>
                  <a:srgbClr val="FF3300"/>
                </a:solidFill>
              </a:rPr>
              <a:t>terjedéssel</a:t>
            </a:r>
            <a:r>
              <a:rPr lang="de-DE" sz="1600">
                <a:solidFill>
                  <a:srgbClr val="FF3300"/>
                </a:solidFill>
              </a:rPr>
              <a:t> </a:t>
            </a:r>
            <a:r>
              <a:rPr lang="de-DE" sz="1600" b="1">
                <a:solidFill>
                  <a:srgbClr val="FF3300"/>
                </a:solidFill>
              </a:rPr>
              <a:t>szembeni</a:t>
            </a:r>
            <a:r>
              <a:rPr lang="de-DE" sz="1600">
                <a:solidFill>
                  <a:srgbClr val="FF3300"/>
                </a:solidFill>
              </a:rPr>
              <a:t> </a:t>
            </a:r>
            <a:r>
              <a:rPr lang="de-DE" sz="1600" b="1">
                <a:solidFill>
                  <a:srgbClr val="FF3300"/>
                </a:solidFill>
              </a:rPr>
              <a:t>ellenállás</a:t>
            </a:r>
            <a:r>
              <a:rPr lang="de-DE" sz="1600">
                <a:solidFill>
                  <a:srgbClr val="000000"/>
                </a:solidFill>
              </a:rPr>
              <a:t> </a:t>
            </a:r>
          </a:p>
          <a:p>
            <a:pPr algn="ctr"/>
            <a:r>
              <a:rPr lang="de-DE" sz="1600" b="1">
                <a:solidFill>
                  <a:schemeClr val="tx2"/>
                </a:solidFill>
              </a:rPr>
              <a:t>Terhelési</a:t>
            </a:r>
            <a:r>
              <a:rPr lang="de-DE" sz="1600">
                <a:solidFill>
                  <a:schemeClr val="tx2"/>
                </a:solidFill>
              </a:rPr>
              <a:t> </a:t>
            </a:r>
            <a:r>
              <a:rPr lang="de-DE" sz="1600" b="1">
                <a:solidFill>
                  <a:schemeClr val="tx2"/>
                </a:solidFill>
              </a:rPr>
              <a:t>paraméter</a:t>
            </a:r>
            <a:endParaRPr lang="de-DE" sz="1600" b="1">
              <a:solidFill>
                <a:srgbClr val="000000"/>
              </a:solidFill>
            </a:endParaRPr>
          </a:p>
          <a:p>
            <a:pPr algn="ctr"/>
            <a:endParaRPr lang="de-DE" sz="1600"/>
          </a:p>
        </p:txBody>
      </p:sp>
      <p:grpSp>
        <p:nvGrpSpPr>
          <p:cNvPr id="39" name="Csoportba foglalás 38"/>
          <p:cNvGrpSpPr/>
          <p:nvPr/>
        </p:nvGrpSpPr>
        <p:grpSpPr>
          <a:xfrm>
            <a:off x="5453066" y="1785926"/>
            <a:ext cx="3714776" cy="3429025"/>
            <a:chOff x="5740175" y="1428737"/>
            <a:chExt cx="4165865" cy="3909027"/>
          </a:xfrm>
        </p:grpSpPr>
        <p:grpSp>
          <p:nvGrpSpPr>
            <p:cNvPr id="2" name="Group 2"/>
            <p:cNvGrpSpPr>
              <a:grpSpLocks/>
            </p:cNvGrpSpPr>
            <p:nvPr/>
          </p:nvGrpSpPr>
          <p:grpSpPr bwMode="auto">
            <a:xfrm>
              <a:off x="7971475" y="1428737"/>
              <a:ext cx="1934565" cy="649042"/>
              <a:chOff x="4394" y="1296"/>
              <a:chExt cx="1224" cy="440"/>
            </a:xfrm>
          </p:grpSpPr>
          <p:sp>
            <p:nvSpPr>
              <p:cNvPr id="39962" name="AutoShape 9"/>
              <p:cNvSpPr>
                <a:spLocks noChangeArrowheads="1"/>
              </p:cNvSpPr>
              <p:nvPr/>
            </p:nvSpPr>
            <p:spPr bwMode="auto">
              <a:xfrm>
                <a:off x="4394" y="1296"/>
                <a:ext cx="1224" cy="440"/>
              </a:xfrm>
              <a:prstGeom prst="wedgeEllipseCallout">
                <a:avLst>
                  <a:gd name="adj1" fmla="val -28269"/>
                  <a:gd name="adj2" fmla="val 190681"/>
                </a:avLst>
              </a:prstGeom>
              <a:solidFill>
                <a:srgbClr val="339966"/>
              </a:solidFill>
              <a:ln w="19050">
                <a:solidFill>
                  <a:srgbClr val="000000"/>
                </a:solidFill>
                <a:miter lim="800000"/>
                <a:headEnd/>
                <a:tailEnd type="none" w="med" len="sm"/>
              </a:ln>
            </p:spPr>
            <p:txBody>
              <a:bodyPr wrap="none" anchor="ctr"/>
              <a:lstStyle/>
              <a:p>
                <a:pPr algn="ctr"/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39963" name="Rectangle 10"/>
              <p:cNvSpPr>
                <a:spLocks noChangeArrowheads="1"/>
              </p:cNvSpPr>
              <p:nvPr/>
            </p:nvSpPr>
            <p:spPr bwMode="auto">
              <a:xfrm>
                <a:off x="4565" y="1344"/>
                <a:ext cx="812" cy="313"/>
              </a:xfrm>
              <a:prstGeom prst="rect">
                <a:avLst/>
              </a:prstGeom>
              <a:solidFill>
                <a:srgbClr val="FFFF00"/>
              </a:solidFill>
              <a:ln w="19050">
                <a:noFill/>
                <a:miter lim="800000"/>
                <a:headEnd/>
                <a:tailEnd type="none" w="med" len="sm"/>
              </a:ln>
            </p:spPr>
            <p:txBody>
              <a:bodyPr wrap="none">
                <a:spAutoFit/>
              </a:bodyPr>
              <a:lstStyle/>
              <a:p>
                <a:r>
                  <a:rPr lang="de-DE" b="1" dirty="0" smtClean="0">
                    <a:solidFill>
                      <a:srgbClr val="FF0000"/>
                    </a:solidFill>
                  </a:rPr>
                  <a:t>Ter</a:t>
                </a:r>
                <a:r>
                  <a:rPr lang="hu-HU" b="1" dirty="0" err="1" smtClean="0">
                    <a:solidFill>
                      <a:srgbClr val="FF0000"/>
                    </a:solidFill>
                  </a:rPr>
                  <a:t>helés</a:t>
                </a:r>
                <a:endParaRPr lang="hu-HU" b="1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30" name="Group 2"/>
            <p:cNvGrpSpPr>
              <a:grpSpLocks/>
            </p:cNvGrpSpPr>
            <p:nvPr/>
          </p:nvGrpSpPr>
          <p:grpSpPr bwMode="auto">
            <a:xfrm>
              <a:off x="5740175" y="2937785"/>
              <a:ext cx="3820983" cy="2399979"/>
              <a:chOff x="2794" y="2310"/>
              <a:chExt cx="2619" cy="1627"/>
            </a:xfrm>
          </p:grpSpPr>
          <p:pic>
            <p:nvPicPr>
              <p:cNvPr id="31" name="Picture 3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4154" y="2678"/>
                <a:ext cx="851" cy="6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2" name="Picture 4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4268" y="3310"/>
                <a:ext cx="872" cy="5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3" name="Picture 5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3433" y="2660"/>
                <a:ext cx="758" cy="12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34" name="Group 6"/>
              <p:cNvGrpSpPr>
                <a:grpSpLocks/>
              </p:cNvGrpSpPr>
              <p:nvPr/>
            </p:nvGrpSpPr>
            <p:grpSpPr bwMode="auto">
              <a:xfrm>
                <a:off x="2794" y="2310"/>
                <a:ext cx="2619" cy="1296"/>
                <a:chOff x="2460" y="2030"/>
                <a:chExt cx="2316" cy="1143"/>
              </a:xfrm>
            </p:grpSpPr>
            <p:sp>
              <p:nvSpPr>
                <p:cNvPr id="37" name="Arc 7"/>
                <p:cNvSpPr>
                  <a:spLocks/>
                </p:cNvSpPr>
                <p:nvPr/>
              </p:nvSpPr>
              <p:spPr bwMode="auto">
                <a:xfrm rot="10356103" flipH="1" flipV="1">
                  <a:off x="3557" y="2030"/>
                  <a:ext cx="1219" cy="1063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270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0" tIns="0" rIns="0" bIns="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8" name="Freeform 8"/>
                <p:cNvSpPr>
                  <a:spLocks/>
                </p:cNvSpPr>
                <p:nvPr/>
              </p:nvSpPr>
              <p:spPr bwMode="auto">
                <a:xfrm>
                  <a:off x="2460" y="2110"/>
                  <a:ext cx="1048" cy="1063"/>
                </a:xfrm>
                <a:custGeom>
                  <a:avLst/>
                  <a:gdLst>
                    <a:gd name="T0" fmla="*/ 10261 w 788"/>
                    <a:gd name="T1" fmla="*/ 0 h 768"/>
                    <a:gd name="T2" fmla="*/ 8849 w 788"/>
                    <a:gd name="T3" fmla="*/ 450 h 768"/>
                    <a:gd name="T4" fmla="*/ 7450 w 788"/>
                    <a:gd name="T5" fmla="*/ 1498 h 768"/>
                    <a:gd name="T6" fmla="*/ 6041 w 788"/>
                    <a:gd name="T7" fmla="*/ 3058 h 768"/>
                    <a:gd name="T8" fmla="*/ 4628 w 788"/>
                    <a:gd name="T9" fmla="*/ 4998 h 768"/>
                    <a:gd name="T10" fmla="*/ 3438 w 788"/>
                    <a:gd name="T11" fmla="*/ 7012 h 768"/>
                    <a:gd name="T12" fmla="*/ 2080 w 788"/>
                    <a:gd name="T13" fmla="*/ 9705 h 768"/>
                    <a:gd name="T14" fmla="*/ 1093 w 788"/>
                    <a:gd name="T15" fmla="*/ 11784 h 768"/>
                    <a:gd name="T16" fmla="*/ 468 w 788"/>
                    <a:gd name="T17" fmla="*/ 13268 h 768"/>
                    <a:gd name="T18" fmla="*/ 0 w 788"/>
                    <a:gd name="T19" fmla="*/ 14313 h 76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788"/>
                    <a:gd name="T31" fmla="*/ 0 h 768"/>
                    <a:gd name="T32" fmla="*/ 788 w 788"/>
                    <a:gd name="T33" fmla="*/ 768 h 768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788" h="768">
                      <a:moveTo>
                        <a:pt x="788" y="0"/>
                      </a:moveTo>
                      <a:cubicBezTo>
                        <a:pt x="752" y="5"/>
                        <a:pt x="716" y="11"/>
                        <a:pt x="680" y="24"/>
                      </a:cubicBezTo>
                      <a:cubicBezTo>
                        <a:pt x="644" y="37"/>
                        <a:pt x="608" y="57"/>
                        <a:pt x="572" y="80"/>
                      </a:cubicBezTo>
                      <a:cubicBezTo>
                        <a:pt x="536" y="103"/>
                        <a:pt x="500" y="133"/>
                        <a:pt x="464" y="164"/>
                      </a:cubicBezTo>
                      <a:cubicBezTo>
                        <a:pt x="428" y="195"/>
                        <a:pt x="389" y="233"/>
                        <a:pt x="356" y="268"/>
                      </a:cubicBezTo>
                      <a:cubicBezTo>
                        <a:pt x="323" y="303"/>
                        <a:pt x="297" y="334"/>
                        <a:pt x="264" y="376"/>
                      </a:cubicBezTo>
                      <a:cubicBezTo>
                        <a:pt x="231" y="418"/>
                        <a:pt x="190" y="477"/>
                        <a:pt x="160" y="520"/>
                      </a:cubicBezTo>
                      <a:cubicBezTo>
                        <a:pt x="130" y="563"/>
                        <a:pt x="105" y="600"/>
                        <a:pt x="84" y="632"/>
                      </a:cubicBezTo>
                      <a:cubicBezTo>
                        <a:pt x="63" y="664"/>
                        <a:pt x="50" y="689"/>
                        <a:pt x="36" y="712"/>
                      </a:cubicBezTo>
                      <a:cubicBezTo>
                        <a:pt x="22" y="735"/>
                        <a:pt x="6" y="759"/>
                        <a:pt x="0" y="768"/>
                      </a:cubicBezTo>
                    </a:path>
                  </a:pathLst>
                </a:custGeom>
                <a:noFill/>
                <a:ln w="1270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0" tIns="0" rIns="0" bIns="0" anchor="ctr">
                  <a:spAutoFit/>
                </a:bodyPr>
                <a:lstStyle/>
                <a:p>
                  <a:endParaRPr lang="en-US"/>
                </a:p>
              </p:txBody>
            </p:sp>
          </p:grpSp>
        </p:grpSp>
      </p:grp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9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9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957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 noChangeArrowheads="1"/>
          </p:cNvSpPr>
          <p:nvPr>
            <p:ph type="title"/>
          </p:nvPr>
        </p:nvSpPr>
        <p:spPr>
          <a:xfrm>
            <a:off x="502179" y="433388"/>
            <a:ext cx="8915400" cy="1676400"/>
          </a:xfrm>
        </p:spPr>
        <p:txBody>
          <a:bodyPr/>
          <a:lstStyle/>
          <a:p>
            <a:pPr>
              <a:defRPr/>
            </a:pPr>
            <a:r>
              <a:rPr lang="hu-HU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 műszaki - gazdasági élet „alapszavai”</a:t>
            </a:r>
            <a:endParaRPr lang="hu-HU" sz="3600" b="1" u="sng" dirty="0"/>
          </a:p>
        </p:txBody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0526" y="2400300"/>
            <a:ext cx="8688388" cy="3398838"/>
          </a:xfrm>
        </p:spPr>
        <p:txBody>
          <a:bodyPr/>
          <a:lstStyle/>
          <a:p>
            <a:pPr algn="ctr">
              <a:lnSpc>
                <a:spcPct val="120000"/>
              </a:lnSpc>
              <a:buFontTx/>
              <a:buNone/>
              <a:defRPr/>
            </a:pPr>
            <a:r>
              <a:rPr lang="hu-H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PÉNZ - PROFIT - KÖLTSÉG</a:t>
            </a:r>
          </a:p>
          <a:p>
            <a:pPr>
              <a:lnSpc>
                <a:spcPct val="120000"/>
              </a:lnSpc>
              <a:defRPr/>
            </a:pPr>
            <a:r>
              <a:rPr lang="hu-HU" sz="3600" dirty="0"/>
              <a:t>Biztonság </a:t>
            </a:r>
            <a:r>
              <a:rPr lang="hu-HU" sz="3600" dirty="0">
                <a:solidFill>
                  <a:srgbClr val="FF0000"/>
                </a:solidFill>
              </a:rPr>
              <a:t>(puszta szám)</a:t>
            </a:r>
          </a:p>
          <a:p>
            <a:pPr>
              <a:lnSpc>
                <a:spcPct val="120000"/>
              </a:lnSpc>
              <a:defRPr/>
            </a:pPr>
            <a:r>
              <a:rPr lang="hu-HU" sz="3600" dirty="0"/>
              <a:t>Megbízhatóság </a:t>
            </a:r>
            <a:r>
              <a:rPr lang="hu-HU" sz="3600" dirty="0">
                <a:solidFill>
                  <a:srgbClr val="FF0000"/>
                </a:solidFill>
              </a:rPr>
              <a:t>(pénz, befektetés)</a:t>
            </a:r>
          </a:p>
          <a:p>
            <a:pPr>
              <a:lnSpc>
                <a:spcPct val="120000"/>
              </a:lnSpc>
              <a:defRPr/>
            </a:pPr>
            <a:r>
              <a:rPr lang="hu-HU" sz="3600" dirty="0"/>
              <a:t>Kockázat </a:t>
            </a:r>
            <a:r>
              <a:rPr lang="hu-HU" sz="3600" dirty="0">
                <a:solidFill>
                  <a:srgbClr val="FF0000"/>
                </a:solidFill>
              </a:rPr>
              <a:t>(pénz, kiadás)</a:t>
            </a:r>
            <a:endParaRPr lang="hu-H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51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1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1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1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1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1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1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1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1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906" grpId="0" autoUpdateAnimBg="0"/>
      <p:bldP spid="251907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Freeform 2"/>
          <p:cNvSpPr>
            <a:spLocks/>
          </p:cNvSpPr>
          <p:nvPr/>
        </p:nvSpPr>
        <p:spPr bwMode="auto">
          <a:xfrm>
            <a:off x="2146300" y="4267201"/>
            <a:ext cx="6604000" cy="1446213"/>
          </a:xfrm>
          <a:custGeom>
            <a:avLst/>
            <a:gdLst>
              <a:gd name="T0" fmla="*/ 2147483647 w 3604"/>
              <a:gd name="T1" fmla="*/ 2147483647 h 672"/>
              <a:gd name="T2" fmla="*/ 2147483647 w 3604"/>
              <a:gd name="T3" fmla="*/ 2147483647 h 672"/>
              <a:gd name="T4" fmla="*/ 2147483647 w 3604"/>
              <a:gd name="T5" fmla="*/ 0 h 672"/>
              <a:gd name="T6" fmla="*/ 0 w 3604"/>
              <a:gd name="T7" fmla="*/ 0 h 672"/>
              <a:gd name="T8" fmla="*/ 2147483647 w 3604"/>
              <a:gd name="T9" fmla="*/ 2147483647 h 672"/>
              <a:gd name="T10" fmla="*/ 2147483647 w 3604"/>
              <a:gd name="T11" fmla="*/ 2147483647 h 67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604"/>
              <a:gd name="T19" fmla="*/ 0 h 672"/>
              <a:gd name="T20" fmla="*/ 3604 w 3604"/>
              <a:gd name="T21" fmla="*/ 672 h 67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604" h="672">
                <a:moveTo>
                  <a:pt x="432" y="672"/>
                </a:moveTo>
                <a:lnTo>
                  <a:pt x="3216" y="672"/>
                </a:lnTo>
                <a:lnTo>
                  <a:pt x="3604" y="0"/>
                </a:lnTo>
                <a:lnTo>
                  <a:pt x="0" y="0"/>
                </a:lnTo>
                <a:lnTo>
                  <a:pt x="388" y="672"/>
                </a:lnTo>
                <a:lnTo>
                  <a:pt x="432" y="672"/>
                </a:lnTo>
                <a:close/>
              </a:path>
            </a:pathLst>
          </a:custGeom>
          <a:gradFill rotWithShape="0">
            <a:gsLst>
              <a:gs pos="0">
                <a:srgbClr val="FFFF00"/>
              </a:gs>
              <a:gs pos="100000">
                <a:schemeClr val="accent1"/>
              </a:gs>
            </a:gsLst>
            <a:lin ang="5400000" scaled="1"/>
          </a:gradFill>
          <a:ln w="254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370792" y="4914901"/>
            <a:ext cx="1852216" cy="766763"/>
            <a:chOff x="2248" y="3192"/>
            <a:chExt cx="1077" cy="483"/>
          </a:xfrm>
        </p:grpSpPr>
        <p:pic>
          <p:nvPicPr>
            <p:cNvPr id="148516" name="Picture 4" descr="technologia copy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248" y="3194"/>
              <a:ext cx="158" cy="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8517" name="Picture 5" descr="technologia copy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181" y="3196"/>
              <a:ext cx="144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8518" name="Picture 6" descr="technologia copy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701" y="3192"/>
              <a:ext cx="184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2427" y="3379"/>
              <a:ext cx="700" cy="296"/>
              <a:chOff x="2427" y="3379"/>
              <a:chExt cx="700" cy="296"/>
            </a:xfrm>
          </p:grpSpPr>
          <p:pic>
            <p:nvPicPr>
              <p:cNvPr id="148520" name="Picture 8" descr="factory2 copy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2592" y="3504"/>
                <a:ext cx="387" cy="1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8521" name="Line 9"/>
              <p:cNvSpPr>
                <a:spLocks noChangeShapeType="1"/>
              </p:cNvSpPr>
              <p:nvPr/>
            </p:nvSpPr>
            <p:spPr bwMode="auto">
              <a:xfrm>
                <a:off x="2427" y="3381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22" name="Line 10"/>
              <p:cNvSpPr>
                <a:spLocks noChangeShapeType="1"/>
              </p:cNvSpPr>
              <p:nvPr/>
            </p:nvSpPr>
            <p:spPr bwMode="auto">
              <a:xfrm flipV="1">
                <a:off x="2805" y="3379"/>
                <a:ext cx="0" cy="192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23" name="Line 11"/>
              <p:cNvSpPr>
                <a:spLocks noChangeShapeType="1"/>
              </p:cNvSpPr>
              <p:nvPr/>
            </p:nvSpPr>
            <p:spPr bwMode="auto">
              <a:xfrm flipV="1">
                <a:off x="2935" y="3386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3073268" y="4316414"/>
            <a:ext cx="2421467" cy="560387"/>
            <a:chOff x="2075" y="2815"/>
            <a:chExt cx="1408" cy="353"/>
          </a:xfrm>
        </p:grpSpPr>
        <p:pic>
          <p:nvPicPr>
            <p:cNvPr id="148508" name="Picture 13" descr="part2 copy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565" y="2859"/>
              <a:ext cx="138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8509" name="Picture 14" descr="part4 copy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075" y="2866"/>
              <a:ext cx="262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8510" name="Picture 15" descr="part5 copy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264" y="2832"/>
              <a:ext cx="219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8511" name="Picture 16" descr="part6 copy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962" y="2815"/>
              <a:ext cx="114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8512" name="Line 17"/>
            <p:cNvSpPr>
              <a:spLocks noChangeShapeType="1"/>
            </p:cNvSpPr>
            <p:nvPr/>
          </p:nvSpPr>
          <p:spPr bwMode="auto">
            <a:xfrm>
              <a:off x="2681" y="3072"/>
              <a:ext cx="96" cy="9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8513" name="Line 18"/>
            <p:cNvSpPr>
              <a:spLocks noChangeShapeType="1"/>
            </p:cNvSpPr>
            <p:nvPr/>
          </p:nvSpPr>
          <p:spPr bwMode="auto">
            <a:xfrm flipV="1">
              <a:off x="2818" y="3072"/>
              <a:ext cx="96" cy="9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8514" name="Line 19"/>
            <p:cNvSpPr>
              <a:spLocks noChangeShapeType="1"/>
            </p:cNvSpPr>
            <p:nvPr/>
          </p:nvSpPr>
          <p:spPr bwMode="auto">
            <a:xfrm flipH="1" flipV="1">
              <a:off x="2256" y="3024"/>
              <a:ext cx="432" cy="14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8515" name="Line 20"/>
            <p:cNvSpPr>
              <a:spLocks noChangeShapeType="1"/>
            </p:cNvSpPr>
            <p:nvPr/>
          </p:nvSpPr>
          <p:spPr bwMode="auto">
            <a:xfrm flipV="1">
              <a:off x="2880" y="3072"/>
              <a:ext cx="336" cy="9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2053" name="Text Box 21"/>
          <p:cNvSpPr txBox="1">
            <a:spLocks noChangeArrowheads="1"/>
          </p:cNvSpPr>
          <p:nvPr/>
        </p:nvSpPr>
        <p:spPr bwMode="auto">
          <a:xfrm>
            <a:off x="2405989" y="530226"/>
            <a:ext cx="6006773" cy="646331"/>
          </a:xfrm>
          <a:prstGeom prst="rect">
            <a:avLst/>
          </a:prstGeom>
          <a:solidFill>
            <a:srgbClr val="FFFF00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>
              <a:defRPr/>
            </a:pPr>
            <a:r>
              <a:rPr lang="en-GB" sz="36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Biztonság</a:t>
            </a:r>
            <a:r>
              <a:rPr lang="en-GB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, </a:t>
            </a:r>
            <a:r>
              <a:rPr lang="en-GB" sz="36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megbízhatóság</a:t>
            </a:r>
            <a:endParaRPr lang="hu-HU" b="1" dirty="0">
              <a:latin typeface="Arial" charset="0"/>
            </a:endParaRPr>
          </a:p>
        </p:txBody>
      </p:sp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748111" y="5332413"/>
            <a:ext cx="7082102" cy="400050"/>
            <a:chOff x="723" y="3455"/>
            <a:chExt cx="4118" cy="252"/>
          </a:xfrm>
        </p:grpSpPr>
        <p:sp>
          <p:nvSpPr>
            <p:cNvPr id="148503" name="AutoShape 23"/>
            <p:cNvSpPr>
              <a:spLocks noChangeArrowheads="1"/>
            </p:cNvSpPr>
            <p:nvPr/>
          </p:nvSpPr>
          <p:spPr bwMode="auto">
            <a:xfrm>
              <a:off x="2160" y="3552"/>
              <a:ext cx="137" cy="90"/>
            </a:xfrm>
            <a:prstGeom prst="roundRect">
              <a:avLst>
                <a:gd name="adj" fmla="val 16667"/>
              </a:avLst>
            </a:prstGeom>
            <a:solidFill>
              <a:srgbClr val="000000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hu-HU" altLang="hu-HU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48504" name="AutoShape 24"/>
            <p:cNvSpPr>
              <a:spLocks noChangeArrowheads="1"/>
            </p:cNvSpPr>
            <p:nvPr/>
          </p:nvSpPr>
          <p:spPr bwMode="auto">
            <a:xfrm>
              <a:off x="4080" y="3552"/>
              <a:ext cx="137" cy="90"/>
            </a:xfrm>
            <a:prstGeom prst="roundRect">
              <a:avLst>
                <a:gd name="adj" fmla="val 16667"/>
              </a:avLst>
            </a:prstGeom>
            <a:solidFill>
              <a:srgbClr val="000000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hu-HU" altLang="hu-HU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48505" name="AutoShape 25"/>
            <p:cNvSpPr>
              <a:spLocks noChangeArrowheads="1"/>
            </p:cNvSpPr>
            <p:nvPr/>
          </p:nvSpPr>
          <p:spPr bwMode="auto">
            <a:xfrm>
              <a:off x="3408" y="3552"/>
              <a:ext cx="137" cy="90"/>
            </a:xfrm>
            <a:prstGeom prst="roundRect">
              <a:avLst>
                <a:gd name="adj" fmla="val 16667"/>
              </a:avLst>
            </a:prstGeom>
            <a:solidFill>
              <a:srgbClr val="000000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hu-HU" altLang="hu-HU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48506" name="AutoShape 26"/>
            <p:cNvSpPr>
              <a:spLocks noChangeArrowheads="1"/>
            </p:cNvSpPr>
            <p:nvPr/>
          </p:nvSpPr>
          <p:spPr bwMode="auto">
            <a:xfrm>
              <a:off x="4704" y="3552"/>
              <a:ext cx="137" cy="90"/>
            </a:xfrm>
            <a:prstGeom prst="roundRect">
              <a:avLst>
                <a:gd name="adj" fmla="val 16667"/>
              </a:avLst>
            </a:prstGeom>
            <a:solidFill>
              <a:srgbClr val="000000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hu-HU" altLang="hu-HU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48507" name="Text Box 27"/>
            <p:cNvSpPr txBox="1">
              <a:spLocks noChangeArrowheads="1"/>
            </p:cNvSpPr>
            <p:nvPr/>
          </p:nvSpPr>
          <p:spPr bwMode="auto">
            <a:xfrm>
              <a:off x="723" y="3455"/>
              <a:ext cx="68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GB" altLang="hu-HU" sz="2000" b="1">
                  <a:latin typeface="Times New Roman" pitchFamily="18" charset="0"/>
                  <a:cs typeface="Arial" pitchFamily="34" charset="0"/>
                </a:rPr>
                <a:t>Finomító</a:t>
              </a:r>
              <a:endParaRPr lang="hu-HU" altLang="hu-HU" sz="2400" b="1">
                <a:latin typeface="Times New Roman" pitchFamily="18" charset="0"/>
                <a:cs typeface="Arial" pitchFamily="34" charset="0"/>
              </a:endParaRPr>
            </a:p>
          </p:txBody>
        </p:sp>
      </p:grpSp>
      <p:grpSp>
        <p:nvGrpSpPr>
          <p:cNvPr id="6" name="Group 28"/>
          <p:cNvGrpSpPr>
            <a:grpSpLocks/>
          </p:cNvGrpSpPr>
          <p:nvPr/>
        </p:nvGrpSpPr>
        <p:grpSpPr bwMode="auto">
          <a:xfrm>
            <a:off x="710274" y="4875213"/>
            <a:ext cx="7546446" cy="400050"/>
            <a:chOff x="701" y="3167"/>
            <a:chExt cx="4388" cy="252"/>
          </a:xfrm>
        </p:grpSpPr>
        <p:sp>
          <p:nvSpPr>
            <p:cNvPr id="148498" name="AutoShape 29"/>
            <p:cNvSpPr>
              <a:spLocks noChangeArrowheads="1"/>
            </p:cNvSpPr>
            <p:nvPr/>
          </p:nvSpPr>
          <p:spPr bwMode="auto">
            <a:xfrm>
              <a:off x="4328" y="3234"/>
              <a:ext cx="137" cy="90"/>
            </a:xfrm>
            <a:prstGeom prst="roundRect">
              <a:avLst>
                <a:gd name="adj" fmla="val 16667"/>
              </a:avLst>
            </a:prstGeom>
            <a:solidFill>
              <a:srgbClr val="000000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hu-HU" altLang="hu-HU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48499" name="AutoShape 30"/>
            <p:cNvSpPr>
              <a:spLocks noChangeArrowheads="1"/>
            </p:cNvSpPr>
            <p:nvPr/>
          </p:nvSpPr>
          <p:spPr bwMode="auto">
            <a:xfrm>
              <a:off x="3656" y="3234"/>
              <a:ext cx="137" cy="90"/>
            </a:xfrm>
            <a:prstGeom prst="roundRect">
              <a:avLst>
                <a:gd name="adj" fmla="val 16667"/>
              </a:avLst>
            </a:prstGeom>
            <a:solidFill>
              <a:srgbClr val="000000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hu-HU" altLang="hu-HU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48500" name="AutoShape 31"/>
            <p:cNvSpPr>
              <a:spLocks noChangeArrowheads="1"/>
            </p:cNvSpPr>
            <p:nvPr/>
          </p:nvSpPr>
          <p:spPr bwMode="auto">
            <a:xfrm>
              <a:off x="4952" y="3234"/>
              <a:ext cx="137" cy="90"/>
            </a:xfrm>
            <a:prstGeom prst="roundRect">
              <a:avLst>
                <a:gd name="adj" fmla="val 16667"/>
              </a:avLst>
            </a:prstGeom>
            <a:solidFill>
              <a:srgbClr val="000000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hu-HU" altLang="hu-HU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48501" name="AutoShape 32"/>
            <p:cNvSpPr>
              <a:spLocks noChangeArrowheads="1"/>
            </p:cNvSpPr>
            <p:nvPr/>
          </p:nvSpPr>
          <p:spPr bwMode="auto">
            <a:xfrm>
              <a:off x="1898" y="3241"/>
              <a:ext cx="137" cy="90"/>
            </a:xfrm>
            <a:prstGeom prst="roundRect">
              <a:avLst>
                <a:gd name="adj" fmla="val 16667"/>
              </a:avLst>
            </a:prstGeom>
            <a:solidFill>
              <a:srgbClr val="000000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hu-HU" altLang="hu-HU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48502" name="Text Box 33"/>
            <p:cNvSpPr txBox="1">
              <a:spLocks noChangeArrowheads="1"/>
            </p:cNvSpPr>
            <p:nvPr/>
          </p:nvSpPr>
          <p:spPr bwMode="auto">
            <a:xfrm>
              <a:off x="701" y="3167"/>
              <a:ext cx="621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GB" altLang="hu-HU" sz="2000" b="1">
                  <a:latin typeface="Times New Roman" pitchFamily="18" charset="0"/>
                  <a:cs typeface="Arial" pitchFamily="34" charset="0"/>
                </a:rPr>
                <a:t>Üzemek</a:t>
              </a:r>
              <a:endParaRPr lang="hu-HU" altLang="hu-HU" sz="2400" b="1">
                <a:latin typeface="Times New Roman" pitchFamily="18" charset="0"/>
                <a:cs typeface="Arial" pitchFamily="34" charset="0"/>
              </a:endParaRPr>
            </a:p>
          </p:txBody>
        </p:sp>
      </p:grpSp>
      <p:grpSp>
        <p:nvGrpSpPr>
          <p:cNvPr id="7" name="Group 34"/>
          <p:cNvGrpSpPr>
            <a:grpSpLocks/>
          </p:cNvGrpSpPr>
          <p:nvPr/>
        </p:nvGrpSpPr>
        <p:grpSpPr bwMode="auto">
          <a:xfrm>
            <a:off x="620845" y="4265613"/>
            <a:ext cx="7869767" cy="400050"/>
            <a:chOff x="649" y="2783"/>
            <a:chExt cx="4576" cy="252"/>
          </a:xfrm>
        </p:grpSpPr>
        <p:sp>
          <p:nvSpPr>
            <p:cNvPr id="148493" name="AutoShape 35"/>
            <p:cNvSpPr>
              <a:spLocks noChangeArrowheads="1"/>
            </p:cNvSpPr>
            <p:nvPr/>
          </p:nvSpPr>
          <p:spPr bwMode="auto">
            <a:xfrm>
              <a:off x="1752" y="2895"/>
              <a:ext cx="137" cy="90"/>
            </a:xfrm>
            <a:prstGeom prst="roundRect">
              <a:avLst>
                <a:gd name="adj" fmla="val 16667"/>
              </a:avLst>
            </a:prstGeom>
            <a:solidFill>
              <a:srgbClr val="000000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hu-HU" altLang="hu-HU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48494" name="AutoShape 36"/>
            <p:cNvSpPr>
              <a:spLocks noChangeArrowheads="1"/>
            </p:cNvSpPr>
            <p:nvPr/>
          </p:nvSpPr>
          <p:spPr bwMode="auto">
            <a:xfrm>
              <a:off x="4464" y="2896"/>
              <a:ext cx="137" cy="90"/>
            </a:xfrm>
            <a:prstGeom prst="roundRect">
              <a:avLst>
                <a:gd name="adj" fmla="val 16667"/>
              </a:avLst>
            </a:prstGeom>
            <a:solidFill>
              <a:srgbClr val="000000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hu-HU" altLang="hu-HU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48495" name="AutoShape 37"/>
            <p:cNvSpPr>
              <a:spLocks noChangeArrowheads="1"/>
            </p:cNvSpPr>
            <p:nvPr/>
          </p:nvSpPr>
          <p:spPr bwMode="auto">
            <a:xfrm>
              <a:off x="3792" y="2896"/>
              <a:ext cx="137" cy="90"/>
            </a:xfrm>
            <a:prstGeom prst="roundRect">
              <a:avLst>
                <a:gd name="adj" fmla="val 16667"/>
              </a:avLst>
            </a:prstGeom>
            <a:solidFill>
              <a:srgbClr val="000000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hu-HU" altLang="hu-HU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48496" name="AutoShape 38"/>
            <p:cNvSpPr>
              <a:spLocks noChangeArrowheads="1"/>
            </p:cNvSpPr>
            <p:nvPr/>
          </p:nvSpPr>
          <p:spPr bwMode="auto">
            <a:xfrm>
              <a:off x="5088" y="2880"/>
              <a:ext cx="137" cy="90"/>
            </a:xfrm>
            <a:prstGeom prst="roundRect">
              <a:avLst>
                <a:gd name="adj" fmla="val 16667"/>
              </a:avLst>
            </a:prstGeom>
            <a:solidFill>
              <a:srgbClr val="000000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hu-HU" altLang="hu-HU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48497" name="Text Box 39"/>
            <p:cNvSpPr txBox="1">
              <a:spLocks noChangeArrowheads="1"/>
            </p:cNvSpPr>
            <p:nvPr/>
          </p:nvSpPr>
          <p:spPr bwMode="auto">
            <a:xfrm>
              <a:off x="649" y="2783"/>
              <a:ext cx="587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GB" altLang="hu-HU" sz="2000" b="1">
                  <a:latin typeface="Times New Roman" pitchFamily="18" charset="0"/>
                  <a:cs typeface="Arial" pitchFamily="34" charset="0"/>
                </a:rPr>
                <a:t>Elemek</a:t>
              </a:r>
              <a:endParaRPr lang="hu-HU" altLang="hu-HU" sz="2400" b="1">
                <a:latin typeface="Times New Roman" pitchFamily="18" charset="0"/>
                <a:cs typeface="Arial" pitchFamily="34" charset="0"/>
              </a:endParaRPr>
            </a:p>
          </p:txBody>
        </p:sp>
      </p:grpSp>
      <p:sp>
        <p:nvSpPr>
          <p:cNvPr id="172072" name="Text Box 40"/>
          <p:cNvSpPr txBox="1">
            <a:spLocks noChangeArrowheads="1"/>
          </p:cNvSpPr>
          <p:nvPr/>
        </p:nvSpPr>
        <p:spPr bwMode="auto">
          <a:xfrm>
            <a:off x="4227248" y="2754313"/>
            <a:ext cx="212750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hu-HU" altLang="hu-HU" sz="600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? ? ? ?</a:t>
            </a:r>
            <a:endParaRPr lang="hu-HU" altLang="hu-HU" sz="2400">
              <a:latin typeface="Times New Roman" pitchFamily="18" charset="0"/>
              <a:cs typeface="Arial" pitchFamily="34" charset="0"/>
            </a:endParaRPr>
          </a:p>
        </p:txBody>
      </p:sp>
      <p:grpSp>
        <p:nvGrpSpPr>
          <p:cNvPr id="8" name="Group 41"/>
          <p:cNvGrpSpPr>
            <a:grpSpLocks/>
          </p:cNvGrpSpPr>
          <p:nvPr/>
        </p:nvGrpSpPr>
        <p:grpSpPr bwMode="auto">
          <a:xfrm>
            <a:off x="2146300" y="1219200"/>
            <a:ext cx="6604000" cy="3048000"/>
            <a:chOff x="1536" y="864"/>
            <a:chExt cx="3792" cy="1920"/>
          </a:xfrm>
        </p:grpSpPr>
        <p:sp>
          <p:nvSpPr>
            <p:cNvPr id="148491" name="Line 42"/>
            <p:cNvSpPr>
              <a:spLocks noChangeShapeType="1"/>
            </p:cNvSpPr>
            <p:nvPr/>
          </p:nvSpPr>
          <p:spPr bwMode="auto">
            <a:xfrm flipH="1">
              <a:off x="1536" y="864"/>
              <a:ext cx="1728" cy="192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8492" name="Line 43"/>
            <p:cNvSpPr>
              <a:spLocks noChangeShapeType="1"/>
            </p:cNvSpPr>
            <p:nvPr/>
          </p:nvSpPr>
          <p:spPr bwMode="auto">
            <a:xfrm flipH="1" flipV="1">
              <a:off x="3264" y="864"/>
              <a:ext cx="2064" cy="192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72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75"/>
                                        <p:tgtEl>
                                          <p:spTgt spid="172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34" grpId="0" animBg="1"/>
      <p:bldP spid="172053" grpId="0" animBg="1" autoUpdateAnimBg="0"/>
      <p:bldP spid="172072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301883" y="238126"/>
            <a:ext cx="8012509" cy="5722938"/>
            <a:chOff x="722" y="150"/>
            <a:chExt cx="4659" cy="3605"/>
          </a:xfrm>
        </p:grpSpPr>
        <p:sp>
          <p:nvSpPr>
            <p:cNvPr id="149520" name="Text Box 3"/>
            <p:cNvSpPr txBox="1">
              <a:spLocks noChangeArrowheads="1"/>
            </p:cNvSpPr>
            <p:nvPr/>
          </p:nvSpPr>
          <p:spPr bwMode="auto">
            <a:xfrm>
              <a:off x="2933" y="150"/>
              <a:ext cx="1256" cy="194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GB" altLang="hu-HU" sz="1400" b="1">
                  <a:solidFill>
                    <a:schemeClr val="bg1"/>
                  </a:solidFill>
                  <a:latin typeface="Times New Roman" pitchFamily="18" charset="0"/>
                  <a:cs typeface="Arial" pitchFamily="34" charset="0"/>
                </a:rPr>
                <a:t>Biztonság</a:t>
              </a:r>
              <a:r>
                <a:rPr lang="en-GB" altLang="hu-HU" sz="1400">
                  <a:solidFill>
                    <a:schemeClr val="bg1"/>
                  </a:solidFill>
                  <a:latin typeface="Times New Roman" pitchFamily="18" charset="0"/>
                  <a:cs typeface="Arial" pitchFamily="34" charset="0"/>
                </a:rPr>
                <a:t>, </a:t>
              </a:r>
              <a:r>
                <a:rPr lang="en-GB" altLang="hu-HU" sz="1400" b="1">
                  <a:solidFill>
                    <a:schemeClr val="bg1"/>
                  </a:solidFill>
                  <a:latin typeface="Times New Roman" pitchFamily="18" charset="0"/>
                  <a:cs typeface="Arial" pitchFamily="34" charset="0"/>
                </a:rPr>
                <a:t>megbízhatóság</a:t>
              </a:r>
              <a:endParaRPr lang="hu-HU" altLang="hu-HU" sz="2400" b="1">
                <a:solidFill>
                  <a:schemeClr val="bg1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722" y="2784"/>
              <a:ext cx="4659" cy="971"/>
              <a:chOff x="722" y="2784"/>
              <a:chExt cx="4659" cy="971"/>
            </a:xfrm>
          </p:grpSpPr>
          <p:sp>
            <p:nvSpPr>
              <p:cNvPr id="149522" name="Freeform 5"/>
              <p:cNvSpPr>
                <a:spLocks/>
              </p:cNvSpPr>
              <p:nvPr/>
            </p:nvSpPr>
            <p:spPr bwMode="auto">
              <a:xfrm>
                <a:off x="1584" y="2784"/>
                <a:ext cx="3797" cy="911"/>
              </a:xfrm>
              <a:custGeom>
                <a:avLst/>
                <a:gdLst>
                  <a:gd name="T0" fmla="*/ 1766 w 3604"/>
                  <a:gd name="T1" fmla="*/ 2484728 h 672"/>
                  <a:gd name="T2" fmla="*/ 13145 w 3604"/>
                  <a:gd name="T3" fmla="*/ 2484728 h 672"/>
                  <a:gd name="T4" fmla="*/ 14742 w 3604"/>
                  <a:gd name="T5" fmla="*/ 0 h 672"/>
                  <a:gd name="T6" fmla="*/ 0 w 3604"/>
                  <a:gd name="T7" fmla="*/ 0 h 672"/>
                  <a:gd name="T8" fmla="*/ 1587 w 3604"/>
                  <a:gd name="T9" fmla="*/ 2484728 h 672"/>
                  <a:gd name="T10" fmla="*/ 1766 w 3604"/>
                  <a:gd name="T11" fmla="*/ 2484728 h 6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04"/>
                  <a:gd name="T19" fmla="*/ 0 h 672"/>
                  <a:gd name="T20" fmla="*/ 3604 w 3604"/>
                  <a:gd name="T21" fmla="*/ 672 h 67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04" h="672">
                    <a:moveTo>
                      <a:pt x="432" y="672"/>
                    </a:moveTo>
                    <a:lnTo>
                      <a:pt x="3216" y="672"/>
                    </a:lnTo>
                    <a:lnTo>
                      <a:pt x="3604" y="0"/>
                    </a:lnTo>
                    <a:lnTo>
                      <a:pt x="0" y="0"/>
                    </a:lnTo>
                    <a:lnTo>
                      <a:pt x="388" y="672"/>
                    </a:lnTo>
                    <a:lnTo>
                      <a:pt x="432" y="67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FF00"/>
                  </a:gs>
                  <a:gs pos="100000">
                    <a:schemeClr val="accent1"/>
                  </a:gs>
                </a:gsLst>
                <a:lin ang="5400000" scaled="1"/>
              </a:gra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  <p:pic>
            <p:nvPicPr>
              <p:cNvPr id="149523" name="Picture 6" descr="factory2 copy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592" y="3504"/>
                <a:ext cx="387" cy="1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9524" name="AutoShape 7"/>
              <p:cNvSpPr>
                <a:spLocks noChangeArrowheads="1"/>
              </p:cNvSpPr>
              <p:nvPr/>
            </p:nvSpPr>
            <p:spPr bwMode="auto">
              <a:xfrm>
                <a:off x="2160" y="3552"/>
                <a:ext cx="137" cy="90"/>
              </a:xfrm>
              <a:prstGeom prst="roundRect">
                <a:avLst>
                  <a:gd name="adj" fmla="val 16667"/>
                </a:avLst>
              </a:prstGeom>
              <a:solidFill>
                <a:srgbClr val="0000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hu-HU" altLang="hu-HU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149525" name="AutoShape 8"/>
              <p:cNvSpPr>
                <a:spLocks noChangeArrowheads="1"/>
              </p:cNvSpPr>
              <p:nvPr/>
            </p:nvSpPr>
            <p:spPr bwMode="auto">
              <a:xfrm>
                <a:off x="4080" y="3552"/>
                <a:ext cx="137" cy="90"/>
              </a:xfrm>
              <a:prstGeom prst="roundRect">
                <a:avLst>
                  <a:gd name="adj" fmla="val 16667"/>
                </a:avLst>
              </a:prstGeom>
              <a:solidFill>
                <a:srgbClr val="0000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hu-HU" altLang="hu-HU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149526" name="AutoShape 9"/>
              <p:cNvSpPr>
                <a:spLocks noChangeArrowheads="1"/>
              </p:cNvSpPr>
              <p:nvPr/>
            </p:nvSpPr>
            <p:spPr bwMode="auto">
              <a:xfrm>
                <a:off x="3408" y="3552"/>
                <a:ext cx="137" cy="90"/>
              </a:xfrm>
              <a:prstGeom prst="roundRect">
                <a:avLst>
                  <a:gd name="adj" fmla="val 16667"/>
                </a:avLst>
              </a:prstGeom>
              <a:solidFill>
                <a:srgbClr val="0000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hu-HU" altLang="hu-HU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149527" name="AutoShape 10"/>
              <p:cNvSpPr>
                <a:spLocks noChangeArrowheads="1"/>
              </p:cNvSpPr>
              <p:nvPr/>
            </p:nvSpPr>
            <p:spPr bwMode="auto">
              <a:xfrm>
                <a:off x="4704" y="3552"/>
                <a:ext cx="137" cy="90"/>
              </a:xfrm>
              <a:prstGeom prst="roundRect">
                <a:avLst>
                  <a:gd name="adj" fmla="val 16667"/>
                </a:avLst>
              </a:prstGeom>
              <a:solidFill>
                <a:srgbClr val="0000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hu-HU" altLang="hu-HU" sz="2400">
                  <a:latin typeface="Times New Roman" pitchFamily="18" charset="0"/>
                  <a:cs typeface="Arial" pitchFamily="34" charset="0"/>
                </a:endParaRPr>
              </a:p>
            </p:txBody>
          </p:sp>
          <p:pic>
            <p:nvPicPr>
              <p:cNvPr id="149528" name="Picture 11" descr="technologia copy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248" y="3194"/>
                <a:ext cx="158" cy="1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9529" name="Picture 12" descr="technologia copy1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3181" y="3196"/>
                <a:ext cx="144" cy="1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9530" name="Picture 13" descr="technologia copy2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2701" y="3192"/>
                <a:ext cx="184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9531" name="AutoShape 14"/>
              <p:cNvSpPr>
                <a:spLocks noChangeArrowheads="1"/>
              </p:cNvSpPr>
              <p:nvPr/>
            </p:nvSpPr>
            <p:spPr bwMode="auto">
              <a:xfrm>
                <a:off x="4328" y="3234"/>
                <a:ext cx="137" cy="90"/>
              </a:xfrm>
              <a:prstGeom prst="roundRect">
                <a:avLst>
                  <a:gd name="adj" fmla="val 16667"/>
                </a:avLst>
              </a:prstGeom>
              <a:solidFill>
                <a:srgbClr val="0000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hu-HU" altLang="hu-HU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149532" name="AutoShape 15"/>
              <p:cNvSpPr>
                <a:spLocks noChangeArrowheads="1"/>
              </p:cNvSpPr>
              <p:nvPr/>
            </p:nvSpPr>
            <p:spPr bwMode="auto">
              <a:xfrm>
                <a:off x="3656" y="3234"/>
                <a:ext cx="137" cy="90"/>
              </a:xfrm>
              <a:prstGeom prst="roundRect">
                <a:avLst>
                  <a:gd name="adj" fmla="val 16667"/>
                </a:avLst>
              </a:prstGeom>
              <a:solidFill>
                <a:srgbClr val="0000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hu-HU" altLang="hu-HU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149533" name="AutoShape 16"/>
              <p:cNvSpPr>
                <a:spLocks noChangeArrowheads="1"/>
              </p:cNvSpPr>
              <p:nvPr/>
            </p:nvSpPr>
            <p:spPr bwMode="auto">
              <a:xfrm>
                <a:off x="4952" y="3234"/>
                <a:ext cx="137" cy="90"/>
              </a:xfrm>
              <a:prstGeom prst="roundRect">
                <a:avLst>
                  <a:gd name="adj" fmla="val 16667"/>
                </a:avLst>
              </a:prstGeom>
              <a:solidFill>
                <a:srgbClr val="0000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hu-HU" altLang="hu-HU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149534" name="AutoShape 17"/>
              <p:cNvSpPr>
                <a:spLocks noChangeArrowheads="1"/>
              </p:cNvSpPr>
              <p:nvPr/>
            </p:nvSpPr>
            <p:spPr bwMode="auto">
              <a:xfrm>
                <a:off x="1898" y="3241"/>
                <a:ext cx="137" cy="90"/>
              </a:xfrm>
              <a:prstGeom prst="roundRect">
                <a:avLst>
                  <a:gd name="adj" fmla="val 16667"/>
                </a:avLst>
              </a:prstGeom>
              <a:solidFill>
                <a:srgbClr val="0000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hu-HU" altLang="hu-HU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149535" name="Line 18"/>
              <p:cNvSpPr>
                <a:spLocks noChangeShapeType="1"/>
              </p:cNvSpPr>
              <p:nvPr/>
            </p:nvSpPr>
            <p:spPr bwMode="auto">
              <a:xfrm>
                <a:off x="2427" y="3381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36" name="Line 19"/>
              <p:cNvSpPr>
                <a:spLocks noChangeShapeType="1"/>
              </p:cNvSpPr>
              <p:nvPr/>
            </p:nvSpPr>
            <p:spPr bwMode="auto">
              <a:xfrm flipV="1">
                <a:off x="2805" y="3379"/>
                <a:ext cx="0" cy="192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37" name="Line 20"/>
              <p:cNvSpPr>
                <a:spLocks noChangeShapeType="1"/>
              </p:cNvSpPr>
              <p:nvPr/>
            </p:nvSpPr>
            <p:spPr bwMode="auto">
              <a:xfrm flipV="1">
                <a:off x="2935" y="3386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149538" name="Picture 21" descr="part2 copy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2565" y="2859"/>
                <a:ext cx="138" cy="1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9539" name="Picture 22" descr="part4 copy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2075" y="2866"/>
                <a:ext cx="262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9540" name="Picture 23" descr="part5 copy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3264" y="2832"/>
                <a:ext cx="219" cy="2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9541" name="Picture 24" descr="part6 copy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2962" y="2815"/>
                <a:ext cx="114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9542" name="AutoShape 25"/>
              <p:cNvSpPr>
                <a:spLocks noChangeArrowheads="1"/>
              </p:cNvSpPr>
              <p:nvPr/>
            </p:nvSpPr>
            <p:spPr bwMode="auto">
              <a:xfrm>
                <a:off x="1732" y="2895"/>
                <a:ext cx="137" cy="90"/>
              </a:xfrm>
              <a:prstGeom prst="roundRect">
                <a:avLst>
                  <a:gd name="adj" fmla="val 16667"/>
                </a:avLst>
              </a:prstGeom>
              <a:solidFill>
                <a:srgbClr val="0000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hu-HU" altLang="hu-HU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149543" name="AutoShape 26"/>
              <p:cNvSpPr>
                <a:spLocks noChangeArrowheads="1"/>
              </p:cNvSpPr>
              <p:nvPr/>
            </p:nvSpPr>
            <p:spPr bwMode="auto">
              <a:xfrm>
                <a:off x="4444" y="2896"/>
                <a:ext cx="137" cy="90"/>
              </a:xfrm>
              <a:prstGeom prst="roundRect">
                <a:avLst>
                  <a:gd name="adj" fmla="val 16667"/>
                </a:avLst>
              </a:prstGeom>
              <a:solidFill>
                <a:srgbClr val="0000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hu-HU" altLang="hu-HU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149544" name="AutoShape 27"/>
              <p:cNvSpPr>
                <a:spLocks noChangeArrowheads="1"/>
              </p:cNvSpPr>
              <p:nvPr/>
            </p:nvSpPr>
            <p:spPr bwMode="auto">
              <a:xfrm>
                <a:off x="3772" y="2896"/>
                <a:ext cx="137" cy="90"/>
              </a:xfrm>
              <a:prstGeom prst="roundRect">
                <a:avLst>
                  <a:gd name="adj" fmla="val 16667"/>
                </a:avLst>
              </a:prstGeom>
              <a:solidFill>
                <a:srgbClr val="0000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hu-HU" altLang="hu-HU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149545" name="AutoShape 28"/>
              <p:cNvSpPr>
                <a:spLocks noChangeArrowheads="1"/>
              </p:cNvSpPr>
              <p:nvPr/>
            </p:nvSpPr>
            <p:spPr bwMode="auto">
              <a:xfrm>
                <a:off x="5068" y="2896"/>
                <a:ext cx="137" cy="90"/>
              </a:xfrm>
              <a:prstGeom prst="roundRect">
                <a:avLst>
                  <a:gd name="adj" fmla="val 16667"/>
                </a:avLst>
              </a:prstGeom>
              <a:solidFill>
                <a:srgbClr val="0000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hu-HU" altLang="hu-HU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149546" name="Line 29"/>
              <p:cNvSpPr>
                <a:spLocks noChangeShapeType="1"/>
              </p:cNvSpPr>
              <p:nvPr/>
            </p:nvSpPr>
            <p:spPr bwMode="auto">
              <a:xfrm>
                <a:off x="2681" y="3072"/>
                <a:ext cx="96" cy="96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47" name="Line 30"/>
              <p:cNvSpPr>
                <a:spLocks noChangeShapeType="1"/>
              </p:cNvSpPr>
              <p:nvPr/>
            </p:nvSpPr>
            <p:spPr bwMode="auto">
              <a:xfrm flipV="1">
                <a:off x="2818" y="3072"/>
                <a:ext cx="96" cy="96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48" name="Line 31"/>
              <p:cNvSpPr>
                <a:spLocks noChangeShapeType="1"/>
              </p:cNvSpPr>
              <p:nvPr/>
            </p:nvSpPr>
            <p:spPr bwMode="auto">
              <a:xfrm flipH="1" flipV="1">
                <a:off x="2256" y="3024"/>
                <a:ext cx="432" cy="144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49" name="Line 32"/>
              <p:cNvSpPr>
                <a:spLocks noChangeShapeType="1"/>
              </p:cNvSpPr>
              <p:nvPr/>
            </p:nvSpPr>
            <p:spPr bwMode="auto">
              <a:xfrm flipV="1">
                <a:off x="2880" y="3072"/>
                <a:ext cx="336" cy="96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50" name="Text Box 33"/>
              <p:cNvSpPr txBox="1">
                <a:spLocks noChangeArrowheads="1"/>
              </p:cNvSpPr>
              <p:nvPr/>
            </p:nvSpPr>
            <p:spPr bwMode="auto">
              <a:xfrm>
                <a:off x="1040" y="3464"/>
                <a:ext cx="476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 eaLnBrk="0" hangingPunct="0"/>
                <a:r>
                  <a:rPr lang="hu-HU" altLang="hu-HU" b="1">
                    <a:latin typeface="Times New Roman" pitchFamily="18" charset="0"/>
                    <a:cs typeface="Arial" pitchFamily="34" charset="0"/>
                  </a:rPr>
                  <a:t>Paks</a:t>
                </a:r>
              </a:p>
            </p:txBody>
          </p:sp>
          <p:sp>
            <p:nvSpPr>
              <p:cNvPr id="149551" name="Text Box 34"/>
              <p:cNvSpPr txBox="1">
                <a:spLocks noChangeArrowheads="1"/>
              </p:cNvSpPr>
              <p:nvPr/>
            </p:nvSpPr>
            <p:spPr bwMode="auto">
              <a:xfrm>
                <a:off x="894" y="3176"/>
                <a:ext cx="610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 eaLnBrk="0" hangingPunct="0"/>
                <a:r>
                  <a:rPr lang="hu-HU" altLang="hu-HU">
                    <a:latin typeface="Times New Roman" pitchFamily="18" charset="0"/>
                    <a:cs typeface="Arial" pitchFamily="34" charset="0"/>
                  </a:rPr>
                  <a:t> </a:t>
                </a:r>
                <a:r>
                  <a:rPr lang="hu-HU" altLang="hu-HU" b="1">
                    <a:latin typeface="Times New Roman" pitchFamily="18" charset="0"/>
                    <a:cs typeface="Arial" pitchFamily="34" charset="0"/>
                  </a:rPr>
                  <a:t>Blokk</a:t>
                </a:r>
                <a:endParaRPr lang="hu-HU" altLang="hu-HU" sz="2400" b="1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149552" name="Text Box 35"/>
              <p:cNvSpPr txBox="1">
                <a:spLocks noChangeArrowheads="1"/>
              </p:cNvSpPr>
              <p:nvPr/>
            </p:nvSpPr>
            <p:spPr bwMode="auto">
              <a:xfrm>
                <a:off x="722" y="2792"/>
                <a:ext cx="683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 eaLnBrk="0" hangingPunct="0"/>
                <a:r>
                  <a:rPr lang="hu-HU" altLang="hu-HU" b="1">
                    <a:latin typeface="Times New Roman" pitchFamily="18" charset="0"/>
                    <a:cs typeface="Arial" pitchFamily="34" charset="0"/>
                  </a:rPr>
                  <a:t>Elemek</a:t>
                </a:r>
                <a:endParaRPr lang="hu-HU" altLang="hu-HU" sz="2400" b="1">
                  <a:latin typeface="Times New Roman" pitchFamily="18" charset="0"/>
                  <a:cs typeface="Arial" pitchFamily="34" charset="0"/>
                </a:endParaRPr>
              </a:p>
            </p:txBody>
          </p:sp>
        </p:grpSp>
      </p:grpSp>
      <p:sp>
        <p:nvSpPr>
          <p:cNvPr id="173092" name="Text Box 36"/>
          <p:cNvSpPr txBox="1">
            <a:spLocks noChangeArrowheads="1"/>
          </p:cNvSpPr>
          <p:nvPr/>
        </p:nvSpPr>
        <p:spPr bwMode="auto">
          <a:xfrm>
            <a:off x="1035315" y="387350"/>
            <a:ext cx="284084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hu-HU" altLang="hu-HU" sz="3200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Döntési szintek</a:t>
            </a:r>
            <a:endParaRPr lang="hu-HU" altLang="hu-H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" name="Group 37"/>
          <p:cNvGrpSpPr>
            <a:grpSpLocks/>
          </p:cNvGrpSpPr>
          <p:nvPr/>
        </p:nvGrpSpPr>
        <p:grpSpPr bwMode="auto">
          <a:xfrm>
            <a:off x="577850" y="3429001"/>
            <a:ext cx="8667750" cy="930275"/>
            <a:chOff x="336" y="2198"/>
            <a:chExt cx="5040" cy="586"/>
          </a:xfrm>
        </p:grpSpPr>
        <p:sp>
          <p:nvSpPr>
            <p:cNvPr id="149518" name="Text Box 38"/>
            <p:cNvSpPr txBox="1">
              <a:spLocks noChangeArrowheads="1"/>
            </p:cNvSpPr>
            <p:nvPr/>
          </p:nvSpPr>
          <p:spPr bwMode="auto">
            <a:xfrm>
              <a:off x="336" y="2198"/>
              <a:ext cx="113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eaLnBrk="0" hangingPunct="0"/>
              <a:r>
                <a:rPr lang="en-GB" altLang="hu-HU" sz="2000">
                  <a:solidFill>
                    <a:srgbClr val="FF0000"/>
                  </a:solidFill>
                  <a:latin typeface="Times New Roman" pitchFamily="18" charset="0"/>
                  <a:cs typeface="Arial" pitchFamily="34" charset="0"/>
                </a:rPr>
                <a:t>“</a:t>
              </a:r>
              <a:r>
                <a:rPr lang="en-GB" altLang="hu-HU" sz="2000" b="1">
                  <a:solidFill>
                    <a:srgbClr val="FF0000"/>
                  </a:solidFill>
                  <a:latin typeface="Times New Roman" pitchFamily="18" charset="0"/>
                  <a:cs typeface="Arial" pitchFamily="34" charset="0"/>
                </a:rPr>
                <a:t>ELŐÉLET</a:t>
              </a:r>
              <a:r>
                <a:rPr lang="en-GB" altLang="hu-HU" sz="2000">
                  <a:solidFill>
                    <a:srgbClr val="FF0000"/>
                  </a:solidFill>
                  <a:latin typeface="Times New Roman" pitchFamily="18" charset="0"/>
                  <a:cs typeface="Arial" pitchFamily="34" charset="0"/>
                </a:rPr>
                <a:t>”</a:t>
              </a:r>
              <a:endParaRPr lang="hu-HU" altLang="hu-HU" sz="20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49519" name="AutoShape 39"/>
            <p:cNvSpPr>
              <a:spLocks noChangeArrowheads="1"/>
            </p:cNvSpPr>
            <p:nvPr/>
          </p:nvSpPr>
          <p:spPr bwMode="auto">
            <a:xfrm rot="10800000">
              <a:off x="1584" y="2208"/>
              <a:ext cx="3792" cy="57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013 w 21600"/>
                <a:gd name="T13" fmla="*/ 3000 h 21600"/>
                <a:gd name="T14" fmla="*/ 18587 w 21600"/>
                <a:gd name="T15" fmla="*/ 18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432" y="21600"/>
                  </a:lnTo>
                  <a:lnTo>
                    <a:pt x="19168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rgbClr val="FF6600"/>
                </a:gs>
                <a:gs pos="100000">
                  <a:srgbClr val="FFCC00"/>
                </a:gs>
              </a:gsLst>
              <a:lin ang="5400000" scaled="1"/>
            </a:gra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5" name="Group 40"/>
          <p:cNvGrpSpPr>
            <a:grpSpLocks/>
          </p:cNvGrpSpPr>
          <p:nvPr/>
        </p:nvGrpSpPr>
        <p:grpSpPr bwMode="auto">
          <a:xfrm>
            <a:off x="3384550" y="533400"/>
            <a:ext cx="3384550" cy="914400"/>
            <a:chOff x="1968" y="336"/>
            <a:chExt cx="1968" cy="576"/>
          </a:xfrm>
        </p:grpSpPr>
        <p:sp>
          <p:nvSpPr>
            <p:cNvPr id="149516" name="Freeform 41"/>
            <p:cNvSpPr>
              <a:spLocks/>
            </p:cNvSpPr>
            <p:nvPr/>
          </p:nvSpPr>
          <p:spPr bwMode="auto">
            <a:xfrm>
              <a:off x="3024" y="336"/>
              <a:ext cx="912" cy="576"/>
            </a:xfrm>
            <a:custGeom>
              <a:avLst/>
              <a:gdLst>
                <a:gd name="T0" fmla="*/ 0 w 2400"/>
                <a:gd name="T1" fmla="*/ 0 h 1536"/>
                <a:gd name="T2" fmla="*/ 0 w 2400"/>
                <a:gd name="T3" fmla="*/ 0 h 1536"/>
                <a:gd name="T4" fmla="*/ 0 w 2400"/>
                <a:gd name="T5" fmla="*/ 0 h 1536"/>
                <a:gd name="T6" fmla="*/ 0 w 2400"/>
                <a:gd name="T7" fmla="*/ 0 h 1536"/>
                <a:gd name="T8" fmla="*/ 0 w 2400"/>
                <a:gd name="T9" fmla="*/ 0 h 15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00"/>
                <a:gd name="T16" fmla="*/ 0 h 1536"/>
                <a:gd name="T17" fmla="*/ 2400 w 2400"/>
                <a:gd name="T18" fmla="*/ 1536 h 1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00" h="1536">
                  <a:moveTo>
                    <a:pt x="0" y="1536"/>
                  </a:moveTo>
                  <a:lnTo>
                    <a:pt x="1248" y="0"/>
                  </a:lnTo>
                  <a:lnTo>
                    <a:pt x="2400" y="1536"/>
                  </a:lnTo>
                  <a:lnTo>
                    <a:pt x="48" y="1536"/>
                  </a:lnTo>
                  <a:lnTo>
                    <a:pt x="0" y="153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rgbClr val="CC3300"/>
                </a:gs>
              </a:gsLst>
              <a:lin ang="5400000" scaled="1"/>
            </a:gra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49517" name="Text Box 42"/>
            <p:cNvSpPr txBox="1">
              <a:spLocks noChangeArrowheads="1"/>
            </p:cNvSpPr>
            <p:nvPr/>
          </p:nvSpPr>
          <p:spPr bwMode="auto">
            <a:xfrm>
              <a:off x="1968" y="576"/>
              <a:ext cx="105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eaLnBrk="0" hangingPunct="0"/>
              <a:r>
                <a:rPr lang="hu-HU" altLang="hu-HU" sz="2000" b="1">
                  <a:solidFill>
                    <a:srgbClr val="FF0000"/>
                  </a:solidFill>
                  <a:latin typeface="Times New Roman" pitchFamily="18" charset="0"/>
                  <a:cs typeface="Arial" pitchFamily="34" charset="0"/>
                </a:rPr>
                <a:t>STRATÉGIA</a:t>
              </a:r>
              <a:endParaRPr lang="hu-HU" altLang="hu-HU" sz="2000" b="1">
                <a:latin typeface="Times New Roman" pitchFamily="18" charset="0"/>
                <a:cs typeface="Arial" pitchFamily="34" charset="0"/>
              </a:endParaRPr>
            </a:p>
          </p:txBody>
        </p:sp>
      </p:grpSp>
      <p:grpSp>
        <p:nvGrpSpPr>
          <p:cNvPr id="6" name="Group 43"/>
          <p:cNvGrpSpPr>
            <a:grpSpLocks/>
          </p:cNvGrpSpPr>
          <p:nvPr/>
        </p:nvGrpSpPr>
        <p:grpSpPr bwMode="auto">
          <a:xfrm>
            <a:off x="1485900" y="2438400"/>
            <a:ext cx="6934200" cy="914400"/>
            <a:chOff x="864" y="1536"/>
            <a:chExt cx="4032" cy="576"/>
          </a:xfrm>
        </p:grpSpPr>
        <p:sp>
          <p:nvSpPr>
            <p:cNvPr id="149514" name="Text Box 44"/>
            <p:cNvSpPr txBox="1">
              <a:spLocks noChangeArrowheads="1"/>
            </p:cNvSpPr>
            <p:nvPr/>
          </p:nvSpPr>
          <p:spPr bwMode="auto">
            <a:xfrm>
              <a:off x="864" y="1660"/>
              <a:ext cx="124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eaLnBrk="0" hangingPunct="0"/>
              <a:r>
                <a:rPr lang="en-GB" altLang="hu-HU" sz="2000" b="1">
                  <a:solidFill>
                    <a:srgbClr val="FF0000"/>
                  </a:solidFill>
                  <a:latin typeface="Times New Roman" pitchFamily="18" charset="0"/>
                  <a:cs typeface="Arial" pitchFamily="34" charset="0"/>
                </a:rPr>
                <a:t>ELLENÖRZÉS</a:t>
              </a:r>
              <a:endParaRPr lang="hu-HU" altLang="hu-HU" sz="2000" b="1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49515" name="AutoShape 45"/>
            <p:cNvSpPr>
              <a:spLocks noChangeArrowheads="1"/>
            </p:cNvSpPr>
            <p:nvPr/>
          </p:nvSpPr>
          <p:spPr bwMode="auto">
            <a:xfrm rot="10800000">
              <a:off x="2064" y="1536"/>
              <a:ext cx="2832" cy="57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730 w 21600"/>
                <a:gd name="T13" fmla="*/ 3713 h 21600"/>
                <a:gd name="T14" fmla="*/ 17870 w 21600"/>
                <a:gd name="T15" fmla="*/ 1788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3851" y="21600"/>
                  </a:lnTo>
                  <a:lnTo>
                    <a:pt x="17749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rgbClr val="FF6600"/>
                </a:gs>
              </a:gsLst>
              <a:lin ang="5400000" scaled="1"/>
            </a:gra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7" name="Group 46"/>
          <p:cNvGrpSpPr>
            <a:grpSpLocks/>
          </p:cNvGrpSpPr>
          <p:nvPr/>
        </p:nvGrpSpPr>
        <p:grpSpPr bwMode="auto">
          <a:xfrm>
            <a:off x="2228850" y="1524000"/>
            <a:ext cx="5283200" cy="838200"/>
            <a:chOff x="1296" y="960"/>
            <a:chExt cx="3072" cy="528"/>
          </a:xfrm>
        </p:grpSpPr>
        <p:sp>
          <p:nvSpPr>
            <p:cNvPr id="149512" name="Text Box 47"/>
            <p:cNvSpPr txBox="1">
              <a:spLocks noChangeArrowheads="1"/>
            </p:cNvSpPr>
            <p:nvPr/>
          </p:nvSpPr>
          <p:spPr bwMode="auto">
            <a:xfrm>
              <a:off x="1296" y="1008"/>
              <a:ext cx="13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eaLnBrk="0" hangingPunct="0"/>
              <a:r>
                <a:rPr lang="en-GB" altLang="hu-HU" sz="2000" b="1">
                  <a:solidFill>
                    <a:srgbClr val="FF0000"/>
                  </a:solidFill>
                  <a:latin typeface="Times New Roman" pitchFamily="18" charset="0"/>
                  <a:cs typeface="Arial" pitchFamily="34" charset="0"/>
                </a:rPr>
                <a:t>KIÉRTÉKELÉS</a:t>
              </a:r>
              <a:endParaRPr lang="hu-HU" altLang="hu-HU" sz="2000" b="1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49513" name="AutoShape 48"/>
            <p:cNvSpPr>
              <a:spLocks noChangeArrowheads="1"/>
            </p:cNvSpPr>
            <p:nvPr/>
          </p:nvSpPr>
          <p:spPr bwMode="auto">
            <a:xfrm rot="10800000">
              <a:off x="2592" y="960"/>
              <a:ext cx="1776" cy="52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184 w 21600"/>
                <a:gd name="T13" fmla="*/ 4173 h 21600"/>
                <a:gd name="T14" fmla="*/ 17416 w 21600"/>
                <a:gd name="T15" fmla="*/ 1742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4767" y="21600"/>
                  </a:lnTo>
                  <a:lnTo>
                    <a:pt x="16833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rgbClr val="CC3300"/>
                </a:gs>
                <a:gs pos="100000">
                  <a:schemeClr val="accent1"/>
                </a:gs>
              </a:gsLst>
              <a:lin ang="5400000" scaled="1"/>
            </a:gra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</p:grp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3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3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92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Text Box 2"/>
          <p:cNvSpPr txBox="1">
            <a:spLocks noChangeArrowheads="1"/>
          </p:cNvSpPr>
          <p:nvPr/>
        </p:nvSpPr>
        <p:spPr bwMode="auto">
          <a:xfrm>
            <a:off x="577850" y="609600"/>
            <a:ext cx="3467100" cy="5794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hu-HU" sz="3200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ELLENÖRZÉS</a:t>
            </a:r>
            <a:endParaRPr lang="hu-HU" b="1" dirty="0">
              <a:solidFill>
                <a:schemeClr val="accent2"/>
              </a:solidFill>
              <a:latin typeface="Arial" charset="0"/>
              <a:cs typeface="Arial" charset="0"/>
            </a:endParaRPr>
          </a:p>
        </p:txBody>
      </p:sp>
      <p:sp>
        <p:nvSpPr>
          <p:cNvPr id="83972" name="AutoShape 3"/>
          <p:cNvSpPr>
            <a:spLocks noChangeArrowheads="1"/>
          </p:cNvSpPr>
          <p:nvPr/>
        </p:nvSpPr>
        <p:spPr bwMode="auto">
          <a:xfrm rot="10800000">
            <a:off x="4044950" y="457200"/>
            <a:ext cx="4210050" cy="7620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726 w 21600"/>
              <a:gd name="T13" fmla="*/ 3726 h 21600"/>
              <a:gd name="T14" fmla="*/ 17874 w 21600"/>
              <a:gd name="T15" fmla="*/ 1787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3851" y="21600"/>
                </a:lnTo>
                <a:lnTo>
                  <a:pt x="17749" y="21600"/>
                </a:lnTo>
                <a:lnTo>
                  <a:pt x="21600" y="0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rgbClr val="FF6600"/>
              </a:gs>
            </a:gsLst>
            <a:lin ang="5400000" scaled="1"/>
          </a:gra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77156" name="AutoShape 4"/>
          <p:cNvSpPr>
            <a:spLocks noChangeArrowheads="1"/>
          </p:cNvSpPr>
          <p:nvPr/>
        </p:nvSpPr>
        <p:spPr bwMode="auto">
          <a:xfrm rot="10800000">
            <a:off x="742950" y="2286000"/>
            <a:ext cx="8750300" cy="22860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45 w 21600"/>
              <a:gd name="T13" fmla="*/ 3345 h 21600"/>
              <a:gd name="T14" fmla="*/ 18255 w 21600"/>
              <a:gd name="T15" fmla="*/ 1825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3090" y="21600"/>
                </a:lnTo>
                <a:lnTo>
                  <a:pt x="18510" y="21600"/>
                </a:lnTo>
                <a:lnTo>
                  <a:pt x="21600" y="0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rgbClr val="FF6600"/>
              </a:gs>
            </a:gsLst>
            <a:lin ang="5400000" scaled="1"/>
          </a:gra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77157" name="Text Box 5"/>
          <p:cNvSpPr txBox="1">
            <a:spLocks noChangeArrowheads="1"/>
          </p:cNvSpPr>
          <p:nvPr/>
        </p:nvSpPr>
        <p:spPr bwMode="auto">
          <a:xfrm>
            <a:off x="1190096" y="4935538"/>
            <a:ext cx="1255472" cy="584775"/>
          </a:xfrm>
          <a:prstGeom prst="rect">
            <a:avLst/>
          </a:prstGeom>
          <a:solidFill>
            <a:schemeClr val="tx2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hu-HU" sz="3200" u="sng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HOL?</a:t>
            </a:r>
          </a:p>
        </p:txBody>
      </p:sp>
      <p:sp>
        <p:nvSpPr>
          <p:cNvPr id="177158" name="Text Box 6"/>
          <p:cNvSpPr txBox="1">
            <a:spLocks noChangeArrowheads="1"/>
          </p:cNvSpPr>
          <p:nvPr/>
        </p:nvSpPr>
        <p:spPr bwMode="auto">
          <a:xfrm>
            <a:off x="3554810" y="4949825"/>
            <a:ext cx="1117614" cy="584775"/>
          </a:xfrm>
          <a:prstGeom prst="rect">
            <a:avLst/>
          </a:prstGeom>
          <a:solidFill>
            <a:srgbClr val="FFCC00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hu-HU" sz="3200" u="sng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MIT?</a:t>
            </a:r>
            <a:endParaRPr lang="hu-HU">
              <a:solidFill>
                <a:schemeClr val="accent2"/>
              </a:solidFill>
              <a:latin typeface="Arial" charset="0"/>
              <a:cs typeface="Arial" charset="0"/>
            </a:endParaRPr>
          </a:p>
        </p:txBody>
      </p:sp>
      <p:sp>
        <p:nvSpPr>
          <p:cNvPr id="177159" name="Text Box 7"/>
          <p:cNvSpPr txBox="1">
            <a:spLocks noChangeArrowheads="1"/>
          </p:cNvSpPr>
          <p:nvPr/>
        </p:nvSpPr>
        <p:spPr bwMode="auto">
          <a:xfrm>
            <a:off x="5389827" y="4949825"/>
            <a:ext cx="1576072" cy="584775"/>
          </a:xfrm>
          <a:prstGeom prst="rect">
            <a:avLst/>
          </a:prstGeom>
          <a:solidFill>
            <a:schemeClr val="tx2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hu-HU" sz="3200" u="sng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KIVEL?</a:t>
            </a:r>
            <a:endParaRPr lang="hu-HU">
              <a:solidFill>
                <a:schemeClr val="accent2"/>
              </a:solidFill>
              <a:latin typeface="Arial" charset="0"/>
              <a:cs typeface="Arial" charset="0"/>
            </a:endParaRPr>
          </a:p>
        </p:txBody>
      </p:sp>
      <p:sp>
        <p:nvSpPr>
          <p:cNvPr id="177160" name="Text Box 8"/>
          <p:cNvSpPr txBox="1">
            <a:spLocks noChangeArrowheads="1"/>
          </p:cNvSpPr>
          <p:nvPr/>
        </p:nvSpPr>
        <p:spPr bwMode="auto">
          <a:xfrm>
            <a:off x="7403704" y="4949825"/>
            <a:ext cx="1757211" cy="584775"/>
          </a:xfrm>
          <a:prstGeom prst="rect">
            <a:avLst/>
          </a:prstGeom>
          <a:solidFill>
            <a:srgbClr val="FFCC00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hu-HU" sz="3200" u="sng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MIKOR?</a:t>
            </a:r>
            <a:endParaRPr lang="hu-HU">
              <a:solidFill>
                <a:schemeClr val="accent2"/>
              </a:solidFill>
              <a:latin typeface="Arial" charset="0"/>
              <a:cs typeface="Arial" charset="0"/>
            </a:endParaRP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577850" y="2286000"/>
            <a:ext cx="2641600" cy="2286000"/>
            <a:chOff x="432" y="2064"/>
            <a:chExt cx="1488" cy="1440"/>
          </a:xfrm>
        </p:grpSpPr>
        <p:sp>
          <p:nvSpPr>
            <p:cNvPr id="83987" name="Freeform 10"/>
            <p:cNvSpPr>
              <a:spLocks/>
            </p:cNvSpPr>
            <p:nvPr/>
          </p:nvSpPr>
          <p:spPr bwMode="auto">
            <a:xfrm>
              <a:off x="432" y="2064"/>
              <a:ext cx="1488" cy="1440"/>
            </a:xfrm>
            <a:custGeom>
              <a:avLst/>
              <a:gdLst>
                <a:gd name="T0" fmla="*/ 33578826 w 796"/>
                <a:gd name="T1" fmla="*/ 0 h 528"/>
                <a:gd name="T2" fmla="*/ 61861794 w 796"/>
                <a:gd name="T3" fmla="*/ 0 h 528"/>
                <a:gd name="T4" fmla="*/ 61861794 w 796"/>
                <a:gd name="T5" fmla="*/ 2147483647 h 528"/>
                <a:gd name="T6" fmla="*/ 0 w 796"/>
                <a:gd name="T7" fmla="*/ 2147483647 h 528"/>
                <a:gd name="T8" fmla="*/ 33578826 w 796"/>
                <a:gd name="T9" fmla="*/ 0 h 5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96"/>
                <a:gd name="T16" fmla="*/ 0 h 528"/>
                <a:gd name="T17" fmla="*/ 796 w 796"/>
                <a:gd name="T18" fmla="*/ 528 h 5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96" h="528">
                  <a:moveTo>
                    <a:pt x="432" y="0"/>
                  </a:moveTo>
                  <a:lnTo>
                    <a:pt x="796" y="0"/>
                  </a:lnTo>
                  <a:lnTo>
                    <a:pt x="796" y="528"/>
                  </a:lnTo>
                  <a:lnTo>
                    <a:pt x="0" y="528"/>
                  </a:lnTo>
                  <a:lnTo>
                    <a:pt x="432" y="0"/>
                  </a:lnTo>
                  <a:close/>
                </a:path>
              </a:pathLst>
            </a:custGeom>
            <a:solidFill>
              <a:schemeClr val="tx2"/>
            </a:solidFill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pic>
          <p:nvPicPr>
            <p:cNvPr id="83988" name="Picture 11" descr="E:\work\prof\uj0610\saved\part6 copy.gi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200" y="2448"/>
              <a:ext cx="547" cy="672"/>
            </a:xfrm>
            <a:prstGeom prst="rect">
              <a:avLst/>
            </a:prstGeom>
            <a:solidFill>
              <a:srgbClr val="FFCC00"/>
            </a:solidFill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5118100" y="2286000"/>
            <a:ext cx="1898650" cy="2286000"/>
            <a:chOff x="2976" y="2064"/>
            <a:chExt cx="1104" cy="1440"/>
          </a:xfrm>
        </p:grpSpPr>
        <p:sp>
          <p:nvSpPr>
            <p:cNvPr id="83985" name="Rectangle 13"/>
            <p:cNvSpPr>
              <a:spLocks noChangeArrowheads="1"/>
            </p:cNvSpPr>
            <p:nvPr/>
          </p:nvSpPr>
          <p:spPr bwMode="auto">
            <a:xfrm>
              <a:off x="2976" y="2064"/>
              <a:ext cx="1104" cy="1440"/>
            </a:xfrm>
            <a:prstGeom prst="rect">
              <a:avLst/>
            </a:prstGeom>
            <a:solidFill>
              <a:schemeClr val="tx2"/>
            </a:solidFill>
            <a:ln w="222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altLang="hu-HU" sz="2400">
                <a:latin typeface="Times New Roman" pitchFamily="18" charset="0"/>
                <a:cs typeface="Arial" pitchFamily="34" charset="0"/>
              </a:endParaRPr>
            </a:p>
          </p:txBody>
        </p:sp>
        <p:pic>
          <p:nvPicPr>
            <p:cNvPr id="83986" name="Picture 14" descr="E:\work\prof\uj0610\saved\technologia copy2.gif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120" y="2400"/>
              <a:ext cx="730" cy="768"/>
            </a:xfrm>
            <a:prstGeom prst="rect">
              <a:avLst/>
            </a:prstGeom>
            <a:solidFill>
              <a:srgbClr val="FFCC00"/>
            </a:solidFill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3219450" y="2286000"/>
            <a:ext cx="1898650" cy="2286000"/>
            <a:chOff x="1920" y="2064"/>
            <a:chExt cx="1104" cy="1440"/>
          </a:xfrm>
        </p:grpSpPr>
        <p:sp>
          <p:nvSpPr>
            <p:cNvPr id="83983" name="Rectangle 16"/>
            <p:cNvSpPr>
              <a:spLocks noChangeArrowheads="1"/>
            </p:cNvSpPr>
            <p:nvPr/>
          </p:nvSpPr>
          <p:spPr bwMode="auto">
            <a:xfrm>
              <a:off x="1920" y="2064"/>
              <a:ext cx="1104" cy="1440"/>
            </a:xfrm>
            <a:prstGeom prst="rect">
              <a:avLst/>
            </a:prstGeom>
            <a:solidFill>
              <a:srgbClr val="FFFF00"/>
            </a:solidFill>
            <a:ln w="222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altLang="hu-HU" sz="2400">
                <a:latin typeface="Times New Roman" pitchFamily="18" charset="0"/>
                <a:cs typeface="Arial" pitchFamily="34" charset="0"/>
              </a:endParaRPr>
            </a:p>
          </p:txBody>
        </p:sp>
        <p:pic>
          <p:nvPicPr>
            <p:cNvPr id="83984" name="Picture 17" descr="E:\work\prof\uj0610\saved\technologia copy.gif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112" y="2448"/>
              <a:ext cx="672" cy="672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</p:grp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7016750" y="2286000"/>
            <a:ext cx="2476500" cy="2286000"/>
            <a:chOff x="4080" y="2064"/>
            <a:chExt cx="1440" cy="1440"/>
          </a:xfrm>
        </p:grpSpPr>
        <p:sp>
          <p:nvSpPr>
            <p:cNvPr id="83982" name="Freeform 19"/>
            <p:cNvSpPr>
              <a:spLocks/>
            </p:cNvSpPr>
            <p:nvPr/>
          </p:nvSpPr>
          <p:spPr bwMode="auto">
            <a:xfrm>
              <a:off x="4080" y="2064"/>
              <a:ext cx="1440" cy="1440"/>
            </a:xfrm>
            <a:custGeom>
              <a:avLst/>
              <a:gdLst>
                <a:gd name="T0" fmla="*/ 17045116 w 796"/>
                <a:gd name="T1" fmla="*/ 0 h 528"/>
                <a:gd name="T2" fmla="*/ 0 w 796"/>
                <a:gd name="T3" fmla="*/ 0 h 528"/>
                <a:gd name="T4" fmla="*/ 0 w 796"/>
                <a:gd name="T5" fmla="*/ 2147483647 h 528"/>
                <a:gd name="T6" fmla="*/ 34280456 w 796"/>
                <a:gd name="T7" fmla="*/ 2147483647 h 528"/>
                <a:gd name="T8" fmla="*/ 17045116 w 796"/>
                <a:gd name="T9" fmla="*/ 0 h 5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96"/>
                <a:gd name="T16" fmla="*/ 0 h 528"/>
                <a:gd name="T17" fmla="*/ 796 w 796"/>
                <a:gd name="T18" fmla="*/ 528 h 5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96" h="528">
                  <a:moveTo>
                    <a:pt x="396" y="0"/>
                  </a:moveTo>
                  <a:lnTo>
                    <a:pt x="0" y="0"/>
                  </a:lnTo>
                  <a:lnTo>
                    <a:pt x="0" y="528"/>
                  </a:lnTo>
                  <a:lnTo>
                    <a:pt x="796" y="528"/>
                  </a:lnTo>
                  <a:lnTo>
                    <a:pt x="396" y="0"/>
                  </a:lnTo>
                  <a:close/>
                </a:path>
              </a:pathLst>
            </a:custGeom>
            <a:solidFill>
              <a:srgbClr val="FF6600"/>
            </a:solidFill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graphicFrame>
          <p:nvGraphicFramePr>
            <p:cNvPr id="83970" name="Object 2"/>
            <p:cNvGraphicFramePr>
              <a:graphicFrameLocks noChangeAspect="1"/>
            </p:cNvGraphicFramePr>
            <p:nvPr/>
          </p:nvGraphicFramePr>
          <p:xfrm>
            <a:off x="4211" y="2417"/>
            <a:ext cx="685" cy="703"/>
          </p:xfrm>
          <a:graphic>
            <a:graphicData uri="http://schemas.openxmlformats.org/presentationml/2006/ole">
              <p:oleObj spid="_x0000_s2050" name="Klip" r:id="rId6" imgW="3063875" imgH="3148013" progId="">
                <p:embed/>
              </p:oleObj>
            </a:graphicData>
          </a:graphic>
        </p:graphicFrame>
      </p:grp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7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7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7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7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7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7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7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7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7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56" grpId="0" animBg="1"/>
      <p:bldP spid="177157" grpId="0" animBg="1" autoUpdateAnimBg="0"/>
      <p:bldP spid="177158" grpId="0" animBg="1" autoUpdateAnimBg="0"/>
      <p:bldP spid="177159" grpId="0" animBg="1" autoUpdateAnimBg="0"/>
      <p:bldP spid="177160" grpId="0" animBg="1" autoUpdateAnimBg="0"/>
    </p:bldLst>
  </p:timing>
</p:sld>
</file>

<file path=ppt/theme/theme1.xml><?xml version="1.0" encoding="utf-8"?>
<a:theme xmlns:a="http://schemas.openxmlformats.org/drawingml/2006/main" name="Alapértelmezett terv">
  <a:themeElements>
    <a:clrScheme name="">
      <a:dk1>
        <a:srgbClr val="0000CC"/>
      </a:dk1>
      <a:lt1>
        <a:srgbClr val="FFFFFF"/>
      </a:lt1>
      <a:dk2>
        <a:srgbClr val="000099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AE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lasszikus Offic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4498</TotalTime>
  <Words>944</Words>
  <Application>Microsoft Office PowerPoint</Application>
  <PresentationFormat>A4 (210x297 mm)</PresentationFormat>
  <Paragraphs>333</Paragraphs>
  <Slides>35</Slides>
  <Notes>5</Notes>
  <HiddenSlides>0</HiddenSlides>
  <MMClips>0</MMClips>
  <ScaleCrop>false</ScaleCrop>
  <HeadingPairs>
    <vt:vector size="6" baseType="variant">
      <vt:variant>
        <vt:lpstr>Téma</vt:lpstr>
      </vt:variant>
      <vt:variant>
        <vt:i4>1</vt:i4>
      </vt:variant>
      <vt:variant>
        <vt:lpstr>Beágyazott OLE kiszolgálók</vt:lpstr>
      </vt:variant>
      <vt:variant>
        <vt:i4>2</vt:i4>
      </vt:variant>
      <vt:variant>
        <vt:lpstr>Diacímek</vt:lpstr>
      </vt:variant>
      <vt:variant>
        <vt:i4>35</vt:i4>
      </vt:variant>
    </vt:vector>
  </HeadingPairs>
  <TitlesOfParts>
    <vt:vector size="38" baseType="lpstr">
      <vt:lpstr>Alapértelmezett terv</vt:lpstr>
      <vt:lpstr>Klip</vt:lpstr>
      <vt:lpstr>Visio</vt:lpstr>
      <vt:lpstr>     </vt:lpstr>
      <vt:lpstr>November 21.  </vt:lpstr>
      <vt:lpstr>Mi a BIZTONSÁG garanciája?</vt:lpstr>
      <vt:lpstr>4. dia</vt:lpstr>
      <vt:lpstr>5. dia</vt:lpstr>
      <vt:lpstr>A műszaki - gazdasági élet „alapszavai”</vt:lpstr>
      <vt:lpstr>7. dia</vt:lpstr>
      <vt:lpstr>8. dia</vt:lpstr>
      <vt:lpstr>9. dia</vt:lpstr>
      <vt:lpstr>10. dia</vt:lpstr>
      <vt:lpstr>11. dia</vt:lpstr>
      <vt:lpstr>12. dia</vt:lpstr>
      <vt:lpstr>13. dia</vt:lpstr>
      <vt:lpstr>Miért fontos e terület?</vt:lpstr>
      <vt:lpstr>Biztonság - Megbízhatóság - Kockázat </vt:lpstr>
      <vt:lpstr>A műszaki - gazdasági élet „alapszavai”</vt:lpstr>
      <vt:lpstr>Hol a PÉNZ?</vt:lpstr>
      <vt:lpstr>Gyakorlati példa (RIMAP – példa: Erőmű, Heilbronn)</vt:lpstr>
      <vt:lpstr>Szerkezetben ébredő mezők</vt:lpstr>
      <vt:lpstr>„Hibák”</vt:lpstr>
      <vt:lpstr>Anyagok károsodása= anyag+közeg+terhelés</vt:lpstr>
      <vt:lpstr>Roncsolásmentes vizsgálatok (ipari alakalmazás)</vt:lpstr>
      <vt:lpstr>Biztonság - PARADIGMAVÁLTÁS</vt:lpstr>
      <vt:lpstr>24. dia</vt:lpstr>
      <vt:lpstr>25. dia</vt:lpstr>
      <vt:lpstr>Törésmechanikai modellek összehasonlítása</vt:lpstr>
      <vt:lpstr>27. dia</vt:lpstr>
      <vt:lpstr>Gömbtartályok</vt:lpstr>
      <vt:lpstr>Számítási esetek, eredmények</vt:lpstr>
      <vt:lpstr>Repedésérzékenységi Index,  RI= dK/da</vt:lpstr>
      <vt:lpstr>Anyagtulajdonság hatása</vt:lpstr>
      <vt:lpstr>Tartály üzemi viszonyai</vt:lpstr>
      <vt:lpstr>Megengedhető hibaméret = f(nyomásváltozás)</vt:lpstr>
      <vt:lpstr>Összefoglalás, megállapítások</vt:lpstr>
      <vt:lpstr>Köszönöm megtisztelő figyelmüket !</vt:lpstr>
    </vt:vector>
  </TitlesOfParts>
  <Company>BAYLOGI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Nincs diacím</dc:title>
  <dc:creator>BGpress</dc:creator>
  <cp:lastModifiedBy>tlaszlo</cp:lastModifiedBy>
  <cp:revision>402</cp:revision>
  <cp:lastPrinted>2002-10-29T09:00:34Z</cp:lastPrinted>
  <dcterms:created xsi:type="dcterms:W3CDTF">1998-01-21T08:51:13Z</dcterms:created>
  <dcterms:modified xsi:type="dcterms:W3CDTF">2019-11-20T21:17:49Z</dcterms:modified>
</cp:coreProperties>
</file>